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36"/>
  </p:notesMasterIdLst>
  <p:handoutMasterIdLst>
    <p:handoutMasterId r:id="rId37"/>
  </p:handoutMasterIdLst>
  <p:sldIdLst>
    <p:sldId id="278" r:id="rId2"/>
    <p:sldId id="351" r:id="rId3"/>
    <p:sldId id="352" r:id="rId4"/>
    <p:sldId id="368" r:id="rId5"/>
    <p:sldId id="367" r:id="rId6"/>
    <p:sldId id="356" r:id="rId7"/>
    <p:sldId id="375" r:id="rId8"/>
    <p:sldId id="379" r:id="rId9"/>
    <p:sldId id="376" r:id="rId10"/>
    <p:sldId id="416" r:id="rId11"/>
    <p:sldId id="408" r:id="rId12"/>
    <p:sldId id="382" r:id="rId13"/>
    <p:sldId id="383" r:id="rId14"/>
    <p:sldId id="413" r:id="rId15"/>
    <p:sldId id="414" r:id="rId16"/>
    <p:sldId id="415" r:id="rId17"/>
    <p:sldId id="385" r:id="rId18"/>
    <p:sldId id="417" r:id="rId19"/>
    <p:sldId id="418" r:id="rId20"/>
    <p:sldId id="387" r:id="rId21"/>
    <p:sldId id="388" r:id="rId22"/>
    <p:sldId id="402" r:id="rId23"/>
    <p:sldId id="403" r:id="rId24"/>
    <p:sldId id="404" r:id="rId25"/>
    <p:sldId id="405" r:id="rId26"/>
    <p:sldId id="406" r:id="rId27"/>
    <p:sldId id="407" r:id="rId28"/>
    <p:sldId id="410" r:id="rId29"/>
    <p:sldId id="411" r:id="rId30"/>
    <p:sldId id="412" r:id="rId31"/>
    <p:sldId id="398" r:id="rId32"/>
    <p:sldId id="409" r:id="rId33"/>
    <p:sldId id="419" r:id="rId34"/>
    <p:sldId id="420" r:id="rId3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elus, Meredith" initials="TM" lastIdx="2" clrIdx="5">
    <p:extLst>
      <p:ext uri="{19B8F6BF-5375-455C-9EA6-DF929625EA0E}">
        <p15:presenceInfo xmlns:p15="http://schemas.microsoft.com/office/powerpoint/2012/main" userId="S-1-5-21-5532149-1463627437-743794300-41182" providerId="AD"/>
      </p:ext>
    </p:extLst>
  </p:cmAuthor>
  <p:cmAuthor id="1" name="Santaniello, Christine" initials="SC" lastIdx="24" clrIdx="0">
    <p:extLst>
      <p:ext uri="{19B8F6BF-5375-455C-9EA6-DF929625EA0E}">
        <p15:presenceInfo xmlns:p15="http://schemas.microsoft.com/office/powerpoint/2012/main" userId="S-1-5-21-5532149-1463627437-743794300-39901" providerId="AD"/>
      </p:ext>
    </p:extLst>
  </p:cmAuthor>
  <p:cmAuthor id="2" name="Ilg, Marti" initials="IM" lastIdx="7" clrIdx="1">
    <p:extLst>
      <p:ext uri="{19B8F6BF-5375-455C-9EA6-DF929625EA0E}">
        <p15:presenceInfo xmlns:p15="http://schemas.microsoft.com/office/powerpoint/2012/main" userId="S-1-5-21-5532149-1463627437-743794300-50915" providerId="AD"/>
      </p:ext>
    </p:extLst>
  </p:cmAuthor>
  <p:cmAuthor id="3" name="Nelson, Debra" initials="ND" lastIdx="1" clrIdx="2">
    <p:extLst>
      <p:ext uri="{19B8F6BF-5375-455C-9EA6-DF929625EA0E}">
        <p15:presenceInfo xmlns:p15="http://schemas.microsoft.com/office/powerpoint/2012/main" userId="S-1-5-21-5532149-1463627437-743794300-18953" providerId="AD"/>
      </p:ext>
    </p:extLst>
  </p:cmAuthor>
  <p:cmAuthor id="4" name="DiTomaso, Maureen" initials="DM" lastIdx="10" clrIdx="3">
    <p:extLst>
      <p:ext uri="{19B8F6BF-5375-455C-9EA6-DF929625EA0E}">
        <p15:presenceInfo xmlns:p15="http://schemas.microsoft.com/office/powerpoint/2012/main" userId="S-1-5-21-5532149-1463627437-743794300-9392" providerId="AD"/>
      </p:ext>
    </p:extLst>
  </p:cmAuthor>
  <p:cmAuthor id="6" name="Drown, Susan" initials="DS" lastIdx="9" clrIdx="4">
    <p:extLst>
      <p:ext uri="{19B8F6BF-5375-455C-9EA6-DF929625EA0E}">
        <p15:presenceInfo xmlns:p15="http://schemas.microsoft.com/office/powerpoint/2012/main" userId="S-1-5-21-5532149-1463627437-743794300-36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1F2"/>
    <a:srgbClr val="00A8B4"/>
    <a:srgbClr val="3366CC"/>
    <a:srgbClr val="97C5E5"/>
    <a:srgbClr val="003366"/>
    <a:srgbClr val="FF9933"/>
    <a:srgbClr val="FF9900"/>
    <a:srgbClr val="7AB800"/>
    <a:srgbClr val="3E939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265" autoAdjust="0"/>
  </p:normalViewPr>
  <p:slideViewPr>
    <p:cSldViewPr>
      <p:cViewPr varScale="1">
        <p:scale>
          <a:sx n="110" d="100"/>
          <a:sy n="110" d="100"/>
        </p:scale>
        <p:origin x="1584" y="96"/>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7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2018</a:t>
            </a:r>
            <a:r>
              <a:rPr lang="en-US" baseline="0" dirty="0"/>
              <a:t> / 2019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Place 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BA-4098-8BFB-94E6283DB1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BA-4098-8BFB-94E6283DB1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BA-4098-8BFB-94E6283DB1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BA-4098-8BFB-94E6283DB148}"/>
              </c:ext>
            </c:extLst>
          </c:dPt>
          <c:dLbls>
            <c:dLbl>
              <c:idx val="0"/>
              <c:layout>
                <c:manualLayout>
                  <c:x val="-7.5231481481481469E-2"/>
                  <c:y val="-1.42962598425196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121C31FC-B184-4ECA-B09C-AB96FAD9F5C0}" type="VALUE">
                      <a:rPr lang="en-US" sz="160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476851851851855"/>
                      <c:h val="0.28009259259259262"/>
                    </c:manualLayout>
                  </c15:layout>
                  <c15:dlblFieldTable/>
                  <c15:showDataLabelsRange val="0"/>
                </c:ext>
                <c:ext xmlns:c16="http://schemas.microsoft.com/office/drawing/2014/chart" uri="{C3380CC4-5D6E-409C-BE32-E72D297353CC}">
                  <c16:uniqueId val="{00000001-7CBA-4098-8BFB-94E6283DB148}"/>
                </c:ext>
              </c:extLst>
            </c:dLbl>
            <c:dLbl>
              <c:idx val="1"/>
              <c:layout>
                <c:manualLayout>
                  <c:x val="0.14067475940507437"/>
                  <c:y val="6.4012831729367156E-2"/>
                </c:manualLayout>
              </c:layout>
              <c:tx>
                <c:rich>
                  <a:bodyPr/>
                  <a:lstStyle/>
                  <a:p>
                    <a:fld id="{FCCAA45E-6D27-45B7-86F9-3E7D3F399144}"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44259259259259259"/>
                      <c:h val="0.20499999999999999"/>
                    </c:manualLayout>
                  </c15:layout>
                  <c15:dlblFieldTable/>
                  <c15:showDataLabelsRange val="0"/>
                </c:ext>
                <c:ext xmlns:c16="http://schemas.microsoft.com/office/drawing/2014/chart" uri="{C3380CC4-5D6E-409C-BE32-E72D297353CC}">
                  <c16:uniqueId val="{00000003-7CBA-4098-8BFB-94E6283DB148}"/>
                </c:ext>
              </c:extLst>
            </c:dLbl>
            <c:dLbl>
              <c:idx val="2"/>
              <c:layout>
                <c:manualLayout>
                  <c:x val="0.13045931758530185"/>
                  <c:y val="8.90427238261884E-2"/>
                </c:manualLayout>
              </c:layout>
              <c:tx>
                <c:rich>
                  <a:bodyPr/>
                  <a:lstStyle/>
                  <a:p>
                    <a:fld id="{238303AB-A8F8-4B40-95BD-7E6D90DF5BB6}" type="VALUE">
                      <a:rPr lang="en-US" sz="1600" baseline="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39629629629629631"/>
                      <c:h val="0.20499999999999999"/>
                    </c:manualLayout>
                  </c15:layout>
                  <c15:dlblFieldTable/>
                  <c15:showDataLabelsRange val="0"/>
                </c:ext>
                <c:ext xmlns:c16="http://schemas.microsoft.com/office/drawing/2014/chart" uri="{C3380CC4-5D6E-409C-BE32-E72D297353CC}">
                  <c16:uniqueId val="{00000005-7CBA-4098-8BFB-94E6283DB1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Funds</c:v>
                </c:pt>
                <c:pt idx="1">
                  <c:v>General Funds</c:v>
                </c:pt>
                <c:pt idx="2">
                  <c:v>Other</c:v>
                </c:pt>
              </c:strCache>
            </c:strRef>
          </c:cat>
          <c:val>
            <c:numRef>
              <c:f>Sheet1!$B$2:$B$4</c:f>
              <c:numCache>
                <c:formatCode>_("$"* #,##0_);_("$"* \(#,##0\);_("$"* "-"??_);_(@_)</c:formatCode>
                <c:ptCount val="3"/>
                <c:pt idx="0">
                  <c:v>5384373</c:v>
                </c:pt>
                <c:pt idx="1">
                  <c:v>6454082</c:v>
                </c:pt>
                <c:pt idx="2">
                  <c:v>125547</c:v>
                </c:pt>
              </c:numCache>
            </c:numRef>
          </c:val>
          <c:extLst>
            <c:ext xmlns:c16="http://schemas.microsoft.com/office/drawing/2014/chart" uri="{C3380CC4-5D6E-409C-BE32-E72D297353CC}">
              <c16:uniqueId val="{00000008-7CBA-4098-8BFB-94E6283DB1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 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Place 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FC-4C1E-A5DE-18E9623FC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FC-4C1E-A5DE-18E9623FC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FC-4C1E-A5DE-18E9623FC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FC-4C1E-A5DE-18E9623FC12F}"/>
              </c:ext>
            </c:extLst>
          </c:dPt>
          <c:dLbls>
            <c:dLbl>
              <c:idx val="0"/>
              <c:layout>
                <c:manualLayout>
                  <c:x val="-3.7022820064158718E-2"/>
                  <c:y val="0.1664421114027412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56AD84F4-D6E2-49AF-8D85-33542CEA4743}" type="VALUE">
                      <a:rPr lang="en-US" sz="160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7017169728783903"/>
                      <c:h val="0.25592592592592589"/>
                    </c:manualLayout>
                  </c15:layout>
                  <c15:dlblFieldTable/>
                  <c15:showDataLabelsRange val="0"/>
                </c:ext>
                <c:ext xmlns:c16="http://schemas.microsoft.com/office/drawing/2014/chart" uri="{C3380CC4-5D6E-409C-BE32-E72D297353CC}">
                  <c16:uniqueId val="{00000001-62FC-4C1E-A5DE-18E9623FC12F}"/>
                </c:ext>
              </c:extLst>
            </c:dLbl>
            <c:dLbl>
              <c:idx val="1"/>
              <c:layout>
                <c:manualLayout>
                  <c:x val="2.3148148148148147E-2"/>
                  <c:y val="0.1238132473024205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6DF41CFB-4044-422B-B12D-041BA8BE9500}" type="VALUE">
                      <a:rPr lang="en-US" sz="1600" dirty="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717592592592593"/>
                      <c:h val="0.19097222222222221"/>
                    </c:manualLayout>
                  </c15:layout>
                  <c15:dlblFieldTable/>
                  <c15:showDataLabelsRange val="0"/>
                </c:ext>
                <c:ext xmlns:c16="http://schemas.microsoft.com/office/drawing/2014/chart" uri="{C3380CC4-5D6E-409C-BE32-E72D297353CC}">
                  <c16:uniqueId val="{00000003-62FC-4C1E-A5DE-18E9623FC12F}"/>
                </c:ext>
              </c:extLst>
            </c:dLbl>
            <c:dLbl>
              <c:idx val="2"/>
              <c:layout>
                <c:manualLayout>
                  <c:x val="0.17129629629629631"/>
                  <c:y val="0.1040842811315252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D70217E-41F4-4E7B-8576-5AD9E864DD77}" type="VALUE">
                      <a:rPr lang="en-US" sz="160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3217592592592593"/>
                      <c:h val="0.16435185185185186"/>
                    </c:manualLayout>
                  </c15:layout>
                  <c15:dlblFieldTable/>
                  <c15:showDataLabelsRange val="0"/>
                </c:ext>
                <c:ext xmlns:c16="http://schemas.microsoft.com/office/drawing/2014/chart" uri="{C3380CC4-5D6E-409C-BE32-E72D297353CC}">
                  <c16:uniqueId val="{00000005-62FC-4C1E-A5DE-18E9623FC1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Funds</c:v>
                </c:pt>
                <c:pt idx="1">
                  <c:v>General Funds</c:v>
                </c:pt>
                <c:pt idx="2">
                  <c:v>Other</c:v>
                </c:pt>
              </c:strCache>
            </c:strRef>
          </c:cat>
          <c:val>
            <c:numRef>
              <c:f>Sheet1!$B$2:$B$4</c:f>
              <c:numCache>
                <c:formatCode>_("$"* #,##0_);_("$"* \(#,##0\);_("$"* "-"??_);_(@_)</c:formatCode>
                <c:ptCount val="3"/>
                <c:pt idx="0">
                  <c:v>6508040</c:v>
                </c:pt>
                <c:pt idx="1">
                  <c:v>7107978</c:v>
                </c:pt>
                <c:pt idx="2">
                  <c:v>5864</c:v>
                </c:pt>
              </c:numCache>
            </c:numRef>
          </c:val>
          <c:extLst>
            <c:ext xmlns:c16="http://schemas.microsoft.com/office/drawing/2014/chart" uri="{C3380CC4-5D6E-409C-BE32-E72D297353CC}">
              <c16:uniqueId val="{00000008-62FC-4C1E-A5DE-18E9623FC12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2022 /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Place 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CD-4D78-82C5-F7C8F978FB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CD-4D78-82C5-F7C8F978FB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CD-4D78-82C5-F7C8F978FB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CD-4D78-82C5-F7C8F978FBFE}"/>
              </c:ext>
            </c:extLst>
          </c:dPt>
          <c:dLbls>
            <c:dLbl>
              <c:idx val="0"/>
              <c:layout>
                <c:manualLayout>
                  <c:x val="-5.0347222222222238E-2"/>
                  <c:y val="-1.436315252260138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3B89A65-59E7-49EE-92E4-BBB29CD00525}" type="VALUE">
                      <a:rPr lang="en-US" sz="160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0046296296296297"/>
                      <c:h val="0.22453703703703703"/>
                    </c:manualLayout>
                  </c15:layout>
                  <c15:dlblFieldTable/>
                  <c15:showDataLabelsRange val="0"/>
                </c:ext>
                <c:ext xmlns:c16="http://schemas.microsoft.com/office/drawing/2014/chart" uri="{C3380CC4-5D6E-409C-BE32-E72D297353CC}">
                  <c16:uniqueId val="{00000001-12CD-4D78-82C5-F7C8F978FBFE}"/>
                </c:ext>
              </c:extLst>
            </c:dLbl>
            <c:dLbl>
              <c:idx val="1"/>
              <c:layout>
                <c:manualLayout>
                  <c:x val="4.6296660834062392E-2"/>
                  <c:y val="3.8465660542432195E-2"/>
                </c:manualLayout>
              </c:layout>
              <c:tx>
                <c:rich>
                  <a:bodyPr/>
                  <a:lstStyle/>
                  <a:p>
                    <a:fld id="{DFD4BA22-1799-498E-92EC-43CE032176EE}"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42476851851851855"/>
                      <c:h val="0.2013888888888889"/>
                    </c:manualLayout>
                  </c15:layout>
                  <c15:dlblFieldTable/>
                  <c15:showDataLabelsRange val="0"/>
                </c:ext>
                <c:ext xmlns:c16="http://schemas.microsoft.com/office/drawing/2014/chart" uri="{C3380CC4-5D6E-409C-BE32-E72D297353CC}">
                  <c16:uniqueId val="{00000003-12CD-4D78-82C5-F7C8F978FBFE}"/>
                </c:ext>
              </c:extLst>
            </c:dLbl>
            <c:dLbl>
              <c:idx val="2"/>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7398E2DF-F27F-4356-A3F2-1D2DD20F6180}" type="VALUE">
                      <a:rPr lang="en-US" sz="1600" baseline="0"/>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662037037037035"/>
                      <c:h val="6.7129629629629636E-2"/>
                    </c:manualLayout>
                  </c15:layout>
                  <c15:dlblFieldTable/>
                  <c15:showDataLabelsRange val="0"/>
                </c:ext>
                <c:ext xmlns:c16="http://schemas.microsoft.com/office/drawing/2014/chart" uri="{C3380CC4-5D6E-409C-BE32-E72D297353CC}">
                  <c16:uniqueId val="{00000005-12CD-4D78-82C5-F7C8F978FB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Funds</c:v>
                </c:pt>
                <c:pt idx="1">
                  <c:v>General Funds</c:v>
                </c:pt>
                <c:pt idx="2">
                  <c:v>Other</c:v>
                </c:pt>
              </c:strCache>
            </c:strRef>
          </c:cat>
          <c:val>
            <c:numRef>
              <c:f>Sheet1!$B$2:$B$4</c:f>
              <c:numCache>
                <c:formatCode>_("$"* #,##0_);_("$"* \(#,##0\);_("$"* "-"??_);_(@_)</c:formatCode>
                <c:ptCount val="3"/>
                <c:pt idx="0">
                  <c:v>7440027</c:v>
                </c:pt>
                <c:pt idx="1">
                  <c:v>7477299</c:v>
                </c:pt>
                <c:pt idx="2">
                  <c:v>7494</c:v>
                </c:pt>
              </c:numCache>
            </c:numRef>
          </c:val>
          <c:extLst>
            <c:ext xmlns:c16="http://schemas.microsoft.com/office/drawing/2014/chart" uri="{C3380CC4-5D6E-409C-BE32-E72D297353CC}">
              <c16:uniqueId val="{00000008-12CD-4D78-82C5-F7C8F978FB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2018</a:t>
            </a:r>
            <a:r>
              <a:rPr lang="en-US" baseline="0" dirty="0"/>
              <a:t> / 2019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Place holder</c:v>
                </c:pt>
              </c:strCache>
            </c:strRef>
          </c:tx>
          <c:explosion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BA-4098-8BFB-94E6283DB1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BA-4098-8BFB-94E6283DB1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BA-4098-8BFB-94E6283DB1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BA-4098-8BFB-94E6283DB148}"/>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40856481481481483"/>
                      <c:h val="0.2673611111111111"/>
                    </c:manualLayout>
                  </c15:layout>
                </c:ext>
                <c:ext xmlns:c16="http://schemas.microsoft.com/office/drawing/2014/chart" uri="{C3380CC4-5D6E-409C-BE32-E72D297353CC}">
                  <c16:uniqueId val="{00000001-7CBA-4098-8BFB-94E6283DB148}"/>
                </c:ext>
              </c:extLst>
            </c:dLbl>
            <c:dLbl>
              <c:idx val="1"/>
              <c:layout>
                <c:manualLayout>
                  <c:x val="1.8518518518518517E-2"/>
                  <c:y val="8.6175634295713038E-2"/>
                </c:manualLayout>
              </c:layout>
              <c:showLegendKey val="0"/>
              <c:showVal val="1"/>
              <c:showCatName val="0"/>
              <c:showSerName val="0"/>
              <c:showPercent val="0"/>
              <c:showBubbleSize val="0"/>
              <c:extLst>
                <c:ext xmlns:c15="http://schemas.microsoft.com/office/drawing/2012/chart" uri="{CE6537A1-D6FC-4f65-9D91-7224C49458BB}">
                  <c15:layout>
                    <c:manualLayout>
                      <c:w val="0.43865740740740738"/>
                      <c:h val="0.2673611111111111"/>
                    </c:manualLayout>
                  </c15:layout>
                </c:ext>
                <c:ext xmlns:c16="http://schemas.microsoft.com/office/drawing/2014/chart" uri="{C3380CC4-5D6E-409C-BE32-E72D297353CC}">
                  <c16:uniqueId val="{00000003-7CBA-4098-8BFB-94E6283DB148}"/>
                </c:ext>
              </c:extLst>
            </c:dLbl>
            <c:dLbl>
              <c:idx val="2"/>
              <c:delete val="1"/>
              <c:extLst>
                <c:ext xmlns:c15="http://schemas.microsoft.com/office/drawing/2012/chart" uri="{CE6537A1-D6FC-4f65-9D91-7224C49458BB}"/>
                <c:ext xmlns:c16="http://schemas.microsoft.com/office/drawing/2014/chart" uri="{C3380CC4-5D6E-409C-BE32-E72D297353CC}">
                  <c16:uniqueId val="{00000005-7CBA-4098-8BFB-94E6283DB14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Funds</c:v>
                </c:pt>
                <c:pt idx="1">
                  <c:v>General Funds</c:v>
                </c:pt>
                <c:pt idx="2">
                  <c:v>Other</c:v>
                </c:pt>
              </c:strCache>
            </c:strRef>
          </c:cat>
          <c:val>
            <c:numRef>
              <c:f>Sheet1!$B$2:$B$4</c:f>
              <c:numCache>
                <c:formatCode>_("$"* #,##0_);_("$"* \(#,##0\);_("$"* "-"??_);_(@_)</c:formatCode>
                <c:ptCount val="3"/>
                <c:pt idx="0">
                  <c:v>2780375</c:v>
                </c:pt>
                <c:pt idx="1">
                  <c:v>3624942</c:v>
                </c:pt>
                <c:pt idx="2" formatCode="General">
                  <c:v>0</c:v>
                </c:pt>
              </c:numCache>
            </c:numRef>
          </c:val>
          <c:extLst>
            <c:ext xmlns:c16="http://schemas.microsoft.com/office/drawing/2014/chart" uri="{C3380CC4-5D6E-409C-BE32-E72D297353CC}">
              <c16:uniqueId val="{00000008-7CBA-4098-8BFB-94E6283DB1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 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Place 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FC-4C1E-A5DE-18E9623FC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FC-4C1E-A5DE-18E9623FC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FC-4C1E-A5DE-18E9623FC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FC-4C1E-A5DE-18E9623FC12F}"/>
              </c:ext>
            </c:extLst>
          </c:dPt>
          <c:dLbls>
            <c:dLbl>
              <c:idx val="0"/>
              <c:layout>
                <c:manualLayout>
                  <c:x val="-3.3564814814814818E-2"/>
                  <c:y val="-6.7802201808107318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8958333333333331"/>
                      <c:h val="0.36342592592592587"/>
                    </c:manualLayout>
                  </c15:layout>
                </c:ext>
                <c:ext xmlns:c16="http://schemas.microsoft.com/office/drawing/2014/chart" uri="{C3380CC4-5D6E-409C-BE32-E72D297353CC}">
                  <c16:uniqueId val="{00000001-62FC-4C1E-A5DE-18E9623FC12F}"/>
                </c:ext>
              </c:extLst>
            </c:dLbl>
            <c:dLbl>
              <c:idx val="1"/>
              <c:layout>
                <c:manualLayout>
                  <c:x val="1.0577063283756188E-2"/>
                  <c:y val="8.1791338582677172E-3"/>
                </c:manualLayout>
              </c:layout>
              <c:showLegendKey val="0"/>
              <c:showVal val="1"/>
              <c:showCatName val="0"/>
              <c:showSerName val="0"/>
              <c:showPercent val="0"/>
              <c:showBubbleSize val="0"/>
              <c:extLst>
                <c:ext xmlns:c15="http://schemas.microsoft.com/office/drawing/2012/chart" uri="{CE6537A1-D6FC-4f65-9D91-7224C49458BB}">
                  <c15:layout>
                    <c:manualLayout>
                      <c:w val="0.47752296587926507"/>
                      <c:h val="0.35462962962962963"/>
                    </c:manualLayout>
                  </c15:layout>
                </c:ext>
                <c:ext xmlns:c16="http://schemas.microsoft.com/office/drawing/2014/chart" uri="{C3380CC4-5D6E-409C-BE32-E72D297353CC}">
                  <c16:uniqueId val="{00000003-62FC-4C1E-A5DE-18E9623FC1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Federal Funds</c:v>
                </c:pt>
                <c:pt idx="1">
                  <c:v>General Funds</c:v>
                </c:pt>
                <c:pt idx="2">
                  <c:v>Other</c:v>
                </c:pt>
              </c:strCache>
            </c:strRef>
          </c:cat>
          <c:val>
            <c:numRef>
              <c:f>Sheet1!$B$2:$B$4</c:f>
              <c:numCache>
                <c:formatCode>_("$"* #,##0_);_("$"* \(#,##0\);_("$"* "-"??_);_(@_)</c:formatCode>
                <c:ptCount val="3"/>
                <c:pt idx="0">
                  <c:v>2993104</c:v>
                </c:pt>
                <c:pt idx="1">
                  <c:v>3849283</c:v>
                </c:pt>
                <c:pt idx="2" formatCode="General">
                  <c:v>0</c:v>
                </c:pt>
              </c:numCache>
            </c:numRef>
          </c:val>
          <c:extLst>
            <c:ext xmlns:c16="http://schemas.microsoft.com/office/drawing/2014/chart" uri="{C3380CC4-5D6E-409C-BE32-E72D297353CC}">
              <c16:uniqueId val="{00000008-62FC-4C1E-A5DE-18E9623FC12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2022 / 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Place 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CD-4D78-82C5-F7C8F978FB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CD-4D78-82C5-F7C8F978FB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CD-4D78-82C5-F7C8F978FB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CD-4D78-82C5-F7C8F978FBFE}"/>
              </c:ext>
            </c:extLst>
          </c:dPt>
          <c:dLbls>
            <c:dLbl>
              <c:idx val="0"/>
              <c:layout>
                <c:manualLayout>
                  <c:x val="-4.2824074074074077E-2"/>
                  <c:y val="1.5286162146398366E-2"/>
                </c:manualLayout>
              </c:layout>
              <c:showLegendKey val="0"/>
              <c:showVal val="1"/>
              <c:showCatName val="0"/>
              <c:showSerName val="0"/>
              <c:showPercent val="0"/>
              <c:showBubbleSize val="0"/>
              <c:extLst>
                <c:ext xmlns:c15="http://schemas.microsoft.com/office/drawing/2012/chart" uri="{CE6537A1-D6FC-4f65-9D91-7224C49458BB}">
                  <c15:layout>
                    <c:manualLayout>
                      <c:w val="0.45254629629629628"/>
                      <c:h val="0.2673611111111111"/>
                    </c:manualLayout>
                  </c15:layout>
                </c:ext>
                <c:ext xmlns:c16="http://schemas.microsoft.com/office/drawing/2014/chart" uri="{C3380CC4-5D6E-409C-BE32-E72D297353CC}">
                  <c16:uniqueId val="{00000001-12CD-4D78-82C5-F7C8F978FBFE}"/>
                </c:ext>
              </c:extLst>
            </c:dLbl>
            <c:dLbl>
              <c:idx val="1"/>
              <c:layout>
                <c:manualLayout>
                  <c:x val="7.8703703703703706E-2"/>
                  <c:y val="6.1394356955380577E-2"/>
                </c:manualLayout>
              </c:layout>
              <c:showLegendKey val="0"/>
              <c:showVal val="1"/>
              <c:showCatName val="0"/>
              <c:showSerName val="0"/>
              <c:showPercent val="0"/>
              <c:showBubbleSize val="0"/>
              <c:extLst>
                <c:ext xmlns:c15="http://schemas.microsoft.com/office/drawing/2012/chart" uri="{CE6537A1-D6FC-4f65-9D91-7224C49458BB}">
                  <c15:layout>
                    <c:manualLayout>
                      <c:w val="0.4201388888888889"/>
                      <c:h val="0.2673611111111111"/>
                    </c:manualLayout>
                  </c15:layout>
                </c:ext>
                <c:ext xmlns:c16="http://schemas.microsoft.com/office/drawing/2014/chart" uri="{C3380CC4-5D6E-409C-BE32-E72D297353CC}">
                  <c16:uniqueId val="{00000003-12CD-4D78-82C5-F7C8F978FBFE}"/>
                </c:ext>
              </c:extLst>
            </c:dLbl>
            <c:dLbl>
              <c:idx val="2"/>
              <c:delete val="1"/>
              <c:extLst>
                <c:ext xmlns:c15="http://schemas.microsoft.com/office/drawing/2012/chart" uri="{CE6537A1-D6FC-4f65-9D91-7224C49458BB}"/>
                <c:ext xmlns:c16="http://schemas.microsoft.com/office/drawing/2014/chart" uri="{C3380CC4-5D6E-409C-BE32-E72D297353CC}">
                  <c16:uniqueId val="{00000005-12CD-4D78-82C5-F7C8F978FBF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Funds</c:v>
                </c:pt>
                <c:pt idx="1">
                  <c:v>General Funds</c:v>
                </c:pt>
                <c:pt idx="2">
                  <c:v>Other</c:v>
                </c:pt>
              </c:strCache>
            </c:strRef>
          </c:cat>
          <c:val>
            <c:numRef>
              <c:f>Sheet1!$B$2:$B$4</c:f>
              <c:numCache>
                <c:formatCode>_("$"* #,##0_);_("$"* \(#,##0\);_("$"* "-"??_);_(@_)</c:formatCode>
                <c:ptCount val="3"/>
                <c:pt idx="0">
                  <c:v>3382397</c:v>
                </c:pt>
                <c:pt idx="1">
                  <c:v>3958211</c:v>
                </c:pt>
                <c:pt idx="2">
                  <c:v>0</c:v>
                </c:pt>
              </c:numCache>
            </c:numRef>
          </c:val>
          <c:extLst>
            <c:ext xmlns:c16="http://schemas.microsoft.com/office/drawing/2014/chart" uri="{C3380CC4-5D6E-409C-BE32-E72D297353CC}">
              <c16:uniqueId val="{00000008-12CD-4D78-82C5-F7C8F978FB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F29C8-7843-46D6-9170-E5116483DCE5}"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3A55BC24-8E46-424C-B2EB-9431FA89AD85}">
      <dgm:prSet phldrT="[Text]" custT="1"/>
      <dgm:spPr/>
      <dgm:t>
        <a:bodyPr/>
        <a:lstStyle/>
        <a:p>
          <a:r>
            <a:rPr lang="en-US" sz="1600" dirty="0">
              <a:latin typeface="+mj-lt"/>
            </a:rPr>
            <a:t>BPI established several data interfaces and Medicaid data updates to reduce overpayments and ensure accurate claims processing, including: Department of Corrections, Vital Records, and Department of Defense.  </a:t>
          </a:r>
        </a:p>
      </dgm:t>
    </dgm:pt>
    <dgm:pt modelId="{26EADD43-13E7-4007-A2D8-597297FB4C8E}" type="parTrans" cxnId="{D8FDE4A6-7A2A-4818-B3CC-967505D4933B}">
      <dgm:prSet/>
      <dgm:spPr/>
      <dgm:t>
        <a:bodyPr/>
        <a:lstStyle/>
        <a:p>
          <a:endParaRPr lang="en-US"/>
        </a:p>
      </dgm:t>
    </dgm:pt>
    <dgm:pt modelId="{1B1DC989-381D-4180-9643-752CCF812008}" type="sibTrans" cxnId="{D8FDE4A6-7A2A-4818-B3CC-967505D4933B}">
      <dgm:prSet/>
      <dgm:spPr/>
      <dgm:t>
        <a:bodyPr/>
        <a:lstStyle/>
        <a:p>
          <a:endParaRPr lang="en-US"/>
        </a:p>
      </dgm:t>
    </dgm:pt>
    <dgm:pt modelId="{094E01D4-815E-415A-8781-F8E643C0E3F5}">
      <dgm:prSet phldrT="[Text]"/>
      <dgm:spPr/>
      <dgm:t>
        <a:bodyPr/>
        <a:lstStyle/>
        <a:p>
          <a:endParaRPr lang="en-US" dirty="0"/>
        </a:p>
      </dgm:t>
    </dgm:pt>
    <dgm:pt modelId="{DDA3F135-A743-4B9B-89CC-FB4C69A7A86D}" type="parTrans" cxnId="{67CCE7E8-0207-46D4-BF71-3E39653CFAEC}">
      <dgm:prSet/>
      <dgm:spPr/>
      <dgm:t>
        <a:bodyPr/>
        <a:lstStyle/>
        <a:p>
          <a:endParaRPr lang="en-US"/>
        </a:p>
      </dgm:t>
    </dgm:pt>
    <dgm:pt modelId="{60875546-A387-443C-AD02-E4019C80D39E}" type="sibTrans" cxnId="{67CCE7E8-0207-46D4-BF71-3E39653CFAEC}">
      <dgm:prSet/>
      <dgm:spPr/>
      <dgm:t>
        <a:bodyPr/>
        <a:lstStyle/>
        <a:p>
          <a:endParaRPr lang="en-US"/>
        </a:p>
      </dgm:t>
    </dgm:pt>
    <dgm:pt modelId="{DF707D3F-598F-4571-88E0-B166043052A7}">
      <dgm:prSet phldrT="[Text]" custT="1"/>
      <dgm:spPr/>
      <dgm:t>
        <a:bodyPr/>
        <a:lstStyle/>
        <a:p>
          <a:r>
            <a:rPr lang="en-US" sz="1600" dirty="0">
              <a:latin typeface="+mj-lt"/>
            </a:rPr>
            <a:t>BPI implemented Managed Care Organization (MCO) monitoring of Third Party Liability functions performed by the MCO to ensure proper processing of claims when there is a third party liable.  </a:t>
          </a:r>
        </a:p>
      </dgm:t>
    </dgm:pt>
    <dgm:pt modelId="{D3CBA400-1CAE-4ECC-828C-838CC8A9239F}" type="parTrans" cxnId="{D821043D-DF36-4874-9F64-D85EA88A59FB}">
      <dgm:prSet/>
      <dgm:spPr/>
      <dgm:t>
        <a:bodyPr/>
        <a:lstStyle/>
        <a:p>
          <a:endParaRPr lang="en-US"/>
        </a:p>
      </dgm:t>
    </dgm:pt>
    <dgm:pt modelId="{636D6CB7-2C3E-41D3-96C0-46658AFCC432}" type="sibTrans" cxnId="{D821043D-DF36-4874-9F64-D85EA88A59FB}">
      <dgm:prSet/>
      <dgm:spPr/>
      <dgm:t>
        <a:bodyPr/>
        <a:lstStyle/>
        <a:p>
          <a:endParaRPr lang="en-US"/>
        </a:p>
      </dgm:t>
    </dgm:pt>
    <dgm:pt modelId="{53FFA3D5-CAE3-4B1E-9C07-A7689695C51C}">
      <dgm:prSet/>
      <dgm:spPr/>
      <dgm:t>
        <a:bodyPr/>
        <a:lstStyle/>
        <a:p>
          <a:endParaRPr lang="en-US" dirty="0"/>
        </a:p>
      </dgm:t>
    </dgm:pt>
    <dgm:pt modelId="{122266A1-C2F5-4CA9-841F-FFB0CB0716C8}" type="parTrans" cxnId="{2F2E5621-C9B8-4903-8029-203B1F24454D}">
      <dgm:prSet/>
      <dgm:spPr/>
      <dgm:t>
        <a:bodyPr/>
        <a:lstStyle/>
        <a:p>
          <a:endParaRPr lang="en-US"/>
        </a:p>
      </dgm:t>
    </dgm:pt>
    <dgm:pt modelId="{FE24AA59-1306-484C-AB9E-A454D3E3E2B5}" type="sibTrans" cxnId="{2F2E5621-C9B8-4903-8029-203B1F24454D}">
      <dgm:prSet/>
      <dgm:spPr/>
      <dgm:t>
        <a:bodyPr/>
        <a:lstStyle/>
        <a:p>
          <a:endParaRPr lang="en-US"/>
        </a:p>
      </dgm:t>
    </dgm:pt>
    <dgm:pt modelId="{E0939F13-3324-4CD1-9D34-105CE8F6E379}">
      <dgm:prSet custT="1"/>
      <dgm:spPr/>
      <dgm:t>
        <a:bodyPr/>
        <a:lstStyle/>
        <a:p>
          <a:pPr marL="57150" indent="0"/>
          <a:r>
            <a:rPr lang="en-US" sz="1600" dirty="0">
              <a:latin typeface="+mj-lt"/>
            </a:rPr>
            <a:t>BPI partnered with the DHHS Grants Administrator and Contracts Unit to establish a sub-recipient monitoring program based on risk. Working with program and finance, BPI supports financial risk assessments and appropriate monitoring of the Department’s sub-recipients of federal funds. </a:t>
          </a:r>
        </a:p>
      </dgm:t>
    </dgm:pt>
    <dgm:pt modelId="{26846EFB-53B6-482D-9F65-39D85278D690}" type="parTrans" cxnId="{1C20E32D-A2B8-4FAE-A505-4E45437E59C4}">
      <dgm:prSet/>
      <dgm:spPr/>
      <dgm:t>
        <a:bodyPr/>
        <a:lstStyle/>
        <a:p>
          <a:endParaRPr lang="en-US"/>
        </a:p>
      </dgm:t>
    </dgm:pt>
    <dgm:pt modelId="{732AF0D9-93D6-42E1-A980-EC1AE3B7D04A}" type="sibTrans" cxnId="{1C20E32D-A2B8-4FAE-A505-4E45437E59C4}">
      <dgm:prSet/>
      <dgm:spPr/>
      <dgm:t>
        <a:bodyPr/>
        <a:lstStyle/>
        <a:p>
          <a:endParaRPr lang="en-US"/>
        </a:p>
      </dgm:t>
    </dgm:pt>
    <dgm:pt modelId="{257C403E-BC68-4A3A-ADC3-53B3BE68F678}">
      <dgm:prSet custT="1"/>
      <dgm:spPr/>
      <dgm:t>
        <a:bodyPr/>
        <a:lstStyle/>
        <a:p>
          <a:pPr marL="57150" indent="0">
            <a:lnSpc>
              <a:spcPct val="100000"/>
            </a:lnSpc>
            <a:spcBef>
              <a:spcPts val="0"/>
            </a:spcBef>
            <a:spcAft>
              <a:spcPts val="0"/>
            </a:spcAft>
          </a:pPr>
          <a:r>
            <a:rPr lang="en-US" sz="1600" dirty="0">
              <a:latin typeface="+mj-lt"/>
            </a:rPr>
            <a:t>BPI has worked closely with the AG’s Medicaid Fraud Control Unit (MFCU) and County Attorney’s Offices to prosecute fraudulent activity, resulting in conviction of a Home Health provider who was fraudulently billing Medicaid and a criminal conviction of a beneficiary (ordered to repay DHHS over $108,000).</a:t>
          </a:r>
        </a:p>
      </dgm:t>
    </dgm:pt>
    <dgm:pt modelId="{AB23FE2C-7385-44FC-8CAB-489CE4DC0290}" type="parTrans" cxnId="{F7943169-ACEE-4B55-985A-8CFD688D5B05}">
      <dgm:prSet/>
      <dgm:spPr/>
      <dgm:t>
        <a:bodyPr/>
        <a:lstStyle/>
        <a:p>
          <a:endParaRPr lang="en-US"/>
        </a:p>
      </dgm:t>
    </dgm:pt>
    <dgm:pt modelId="{756D91AC-6171-4A02-AD9D-F0F2AE07BA98}" type="sibTrans" cxnId="{F7943169-ACEE-4B55-985A-8CFD688D5B05}">
      <dgm:prSet/>
      <dgm:spPr/>
      <dgm:t>
        <a:bodyPr/>
        <a:lstStyle/>
        <a:p>
          <a:endParaRPr lang="en-US"/>
        </a:p>
      </dgm:t>
    </dgm:pt>
    <dgm:pt modelId="{37B4F1D0-BEB8-4E47-8D58-6801AF99348D}">
      <dgm:prSet/>
      <dgm:spPr/>
      <dgm:t>
        <a:bodyPr/>
        <a:lstStyle/>
        <a:p>
          <a:endParaRPr lang="en-US" dirty="0"/>
        </a:p>
      </dgm:t>
    </dgm:pt>
    <dgm:pt modelId="{25DC85A5-C61D-48EE-9365-B535D394E276}" type="parTrans" cxnId="{A4776803-B10C-4A1B-9B77-7D19423F3436}">
      <dgm:prSet/>
      <dgm:spPr/>
      <dgm:t>
        <a:bodyPr/>
        <a:lstStyle/>
        <a:p>
          <a:endParaRPr lang="en-US"/>
        </a:p>
      </dgm:t>
    </dgm:pt>
    <dgm:pt modelId="{B50BDB50-E9A8-460C-9DBA-50832EC493CC}" type="sibTrans" cxnId="{A4776803-B10C-4A1B-9B77-7D19423F3436}">
      <dgm:prSet/>
      <dgm:spPr/>
      <dgm:t>
        <a:bodyPr/>
        <a:lstStyle/>
        <a:p>
          <a:endParaRPr lang="en-US"/>
        </a:p>
      </dgm:t>
    </dgm:pt>
    <dgm:pt modelId="{59E88D7B-68D8-46FE-BE92-89E4D6B08BF3}">
      <dgm:prSet phldrT="[Text]"/>
      <dgm:spPr/>
      <dgm:t>
        <a:bodyPr/>
        <a:lstStyle/>
        <a:p>
          <a:endParaRPr lang="en-US" dirty="0"/>
        </a:p>
      </dgm:t>
    </dgm:pt>
    <dgm:pt modelId="{E310B795-0220-48F3-AA60-53292D178FB1}" type="sibTrans" cxnId="{2E65C9E7-A4D4-4B8A-99B0-84BB249475ED}">
      <dgm:prSet/>
      <dgm:spPr/>
      <dgm:t>
        <a:bodyPr/>
        <a:lstStyle/>
        <a:p>
          <a:endParaRPr lang="en-US"/>
        </a:p>
      </dgm:t>
    </dgm:pt>
    <dgm:pt modelId="{AE57D0B1-34E7-4290-B497-8D2E9F1B0A8F}" type="parTrans" cxnId="{2E65C9E7-A4D4-4B8A-99B0-84BB249475ED}">
      <dgm:prSet/>
      <dgm:spPr/>
      <dgm:t>
        <a:bodyPr/>
        <a:lstStyle/>
        <a:p>
          <a:endParaRPr lang="en-US"/>
        </a:p>
      </dgm:t>
    </dgm:pt>
    <dgm:pt modelId="{661215BF-E46D-413F-8F30-0B2254680466}" type="pres">
      <dgm:prSet presAssocID="{7ACF29C8-7843-46D6-9170-E5116483DCE5}" presName="linearFlow" presStyleCnt="0">
        <dgm:presLayoutVars>
          <dgm:dir/>
          <dgm:animLvl val="lvl"/>
          <dgm:resizeHandles val="exact"/>
        </dgm:presLayoutVars>
      </dgm:prSet>
      <dgm:spPr/>
    </dgm:pt>
    <dgm:pt modelId="{7173D744-A4C8-49A0-96CC-40CA56A451A9}" type="pres">
      <dgm:prSet presAssocID="{59E88D7B-68D8-46FE-BE92-89E4D6B08BF3}" presName="composite" presStyleCnt="0"/>
      <dgm:spPr/>
    </dgm:pt>
    <dgm:pt modelId="{31A904DF-47E9-4478-8C2D-F43DE569EC9D}" type="pres">
      <dgm:prSet presAssocID="{59E88D7B-68D8-46FE-BE92-89E4D6B08BF3}" presName="parentText" presStyleLbl="alignNode1" presStyleIdx="0" presStyleCnt="4">
        <dgm:presLayoutVars>
          <dgm:chMax val="1"/>
          <dgm:bulletEnabled val="1"/>
        </dgm:presLayoutVars>
      </dgm:prSet>
      <dgm:spPr/>
    </dgm:pt>
    <dgm:pt modelId="{2DD94D3B-0860-4CC6-82DF-7814FEDE20C5}" type="pres">
      <dgm:prSet presAssocID="{59E88D7B-68D8-46FE-BE92-89E4D6B08BF3}" presName="descendantText" presStyleLbl="alignAcc1" presStyleIdx="0" presStyleCnt="4" custScaleY="123252">
        <dgm:presLayoutVars>
          <dgm:bulletEnabled val="1"/>
        </dgm:presLayoutVars>
      </dgm:prSet>
      <dgm:spPr/>
    </dgm:pt>
    <dgm:pt modelId="{9B749D96-D06A-4EB8-81A3-3514FA98A00B}" type="pres">
      <dgm:prSet presAssocID="{E310B795-0220-48F3-AA60-53292D178FB1}" presName="sp" presStyleCnt="0"/>
      <dgm:spPr/>
    </dgm:pt>
    <dgm:pt modelId="{3992CE9F-9954-444A-A57A-91361124E482}" type="pres">
      <dgm:prSet presAssocID="{094E01D4-815E-415A-8781-F8E643C0E3F5}" presName="composite" presStyleCnt="0"/>
      <dgm:spPr/>
    </dgm:pt>
    <dgm:pt modelId="{034C807A-FADE-45A1-B1D3-9722C85EBB08}" type="pres">
      <dgm:prSet presAssocID="{094E01D4-815E-415A-8781-F8E643C0E3F5}" presName="parentText" presStyleLbl="alignNode1" presStyleIdx="1" presStyleCnt="4">
        <dgm:presLayoutVars>
          <dgm:chMax val="1"/>
          <dgm:bulletEnabled val="1"/>
        </dgm:presLayoutVars>
      </dgm:prSet>
      <dgm:spPr/>
    </dgm:pt>
    <dgm:pt modelId="{A205F785-092E-49EB-AFEE-411CF67BE7AA}" type="pres">
      <dgm:prSet presAssocID="{094E01D4-815E-415A-8781-F8E643C0E3F5}" presName="descendantText" presStyleLbl="alignAcc1" presStyleIdx="1" presStyleCnt="4" custLinFactNeighborX="242" custLinFactNeighborY="6180">
        <dgm:presLayoutVars>
          <dgm:bulletEnabled val="1"/>
        </dgm:presLayoutVars>
      </dgm:prSet>
      <dgm:spPr/>
    </dgm:pt>
    <dgm:pt modelId="{1AB48ABD-D396-458C-84C0-70B03859BC17}" type="pres">
      <dgm:prSet presAssocID="{60875546-A387-443C-AD02-E4019C80D39E}" presName="sp" presStyleCnt="0"/>
      <dgm:spPr/>
    </dgm:pt>
    <dgm:pt modelId="{42A2F634-480A-473A-988A-E675BD0665F2}" type="pres">
      <dgm:prSet presAssocID="{53FFA3D5-CAE3-4B1E-9C07-A7689695C51C}" presName="composite" presStyleCnt="0"/>
      <dgm:spPr/>
    </dgm:pt>
    <dgm:pt modelId="{D126D40F-3331-4D3E-94CC-A015D669EB42}" type="pres">
      <dgm:prSet presAssocID="{53FFA3D5-CAE3-4B1E-9C07-A7689695C51C}" presName="parentText" presStyleLbl="alignNode1" presStyleIdx="2" presStyleCnt="4">
        <dgm:presLayoutVars>
          <dgm:chMax val="1"/>
          <dgm:bulletEnabled val="1"/>
        </dgm:presLayoutVars>
      </dgm:prSet>
      <dgm:spPr/>
    </dgm:pt>
    <dgm:pt modelId="{2C76BF46-7338-4A71-9DCA-240513537EE9}" type="pres">
      <dgm:prSet presAssocID="{53FFA3D5-CAE3-4B1E-9C07-A7689695C51C}" presName="descendantText" presStyleLbl="alignAcc1" presStyleIdx="2" presStyleCnt="4" custScaleY="162189" custLinFactNeighborX="242" custLinFactNeighborY="-3961">
        <dgm:presLayoutVars>
          <dgm:bulletEnabled val="1"/>
        </dgm:presLayoutVars>
      </dgm:prSet>
      <dgm:spPr/>
    </dgm:pt>
    <dgm:pt modelId="{CA70AB97-3914-474A-94F8-43F72E8CAF39}" type="pres">
      <dgm:prSet presAssocID="{FE24AA59-1306-484C-AB9E-A454D3E3E2B5}" presName="sp" presStyleCnt="0"/>
      <dgm:spPr/>
    </dgm:pt>
    <dgm:pt modelId="{6BFE05E6-0342-4604-8B91-B62B3A125487}" type="pres">
      <dgm:prSet presAssocID="{37B4F1D0-BEB8-4E47-8D58-6801AF99348D}" presName="composite" presStyleCnt="0"/>
      <dgm:spPr/>
    </dgm:pt>
    <dgm:pt modelId="{BAAECA47-CFB4-4A8D-AE8C-41D3490DF5B3}" type="pres">
      <dgm:prSet presAssocID="{37B4F1D0-BEB8-4E47-8D58-6801AF99348D}" presName="parentText" presStyleLbl="alignNode1" presStyleIdx="3" presStyleCnt="4">
        <dgm:presLayoutVars>
          <dgm:chMax val="1"/>
          <dgm:bulletEnabled val="1"/>
        </dgm:presLayoutVars>
      </dgm:prSet>
      <dgm:spPr/>
    </dgm:pt>
    <dgm:pt modelId="{8B1CC35F-277F-4F24-970B-1A2325A16784}" type="pres">
      <dgm:prSet presAssocID="{37B4F1D0-BEB8-4E47-8D58-6801AF99348D}" presName="descendantText" presStyleLbl="alignAcc1" presStyleIdx="3" presStyleCnt="4" custScaleX="101995" custScaleY="99940" custLinFactNeighborX="205" custLinFactNeighborY="18716">
        <dgm:presLayoutVars>
          <dgm:bulletEnabled val="1"/>
        </dgm:presLayoutVars>
      </dgm:prSet>
      <dgm:spPr/>
    </dgm:pt>
  </dgm:ptLst>
  <dgm:cxnLst>
    <dgm:cxn modelId="{A4776803-B10C-4A1B-9B77-7D19423F3436}" srcId="{7ACF29C8-7843-46D6-9170-E5116483DCE5}" destId="{37B4F1D0-BEB8-4E47-8D58-6801AF99348D}" srcOrd="3" destOrd="0" parTransId="{25DC85A5-C61D-48EE-9365-B535D394E276}" sibTransId="{B50BDB50-E9A8-460C-9DBA-50832EC493CC}"/>
    <dgm:cxn modelId="{2F2E5621-C9B8-4903-8029-203B1F24454D}" srcId="{7ACF29C8-7843-46D6-9170-E5116483DCE5}" destId="{53FFA3D5-CAE3-4B1E-9C07-A7689695C51C}" srcOrd="2" destOrd="0" parTransId="{122266A1-C2F5-4CA9-841F-FFB0CB0716C8}" sibTransId="{FE24AA59-1306-484C-AB9E-A454D3E3E2B5}"/>
    <dgm:cxn modelId="{1C20E32D-A2B8-4FAE-A505-4E45437E59C4}" srcId="{37B4F1D0-BEB8-4E47-8D58-6801AF99348D}" destId="{E0939F13-3324-4CD1-9D34-105CE8F6E379}" srcOrd="0" destOrd="0" parTransId="{26846EFB-53B6-482D-9F65-39D85278D690}" sibTransId="{732AF0D9-93D6-42E1-A980-EC1AE3B7D04A}"/>
    <dgm:cxn modelId="{D821043D-DF36-4874-9F64-D85EA88A59FB}" srcId="{094E01D4-815E-415A-8781-F8E643C0E3F5}" destId="{DF707D3F-598F-4571-88E0-B166043052A7}" srcOrd="0" destOrd="0" parTransId="{D3CBA400-1CAE-4ECC-828C-838CC8A9239F}" sibTransId="{636D6CB7-2C3E-41D3-96C0-46658AFCC432}"/>
    <dgm:cxn modelId="{16F5593E-8191-4B5B-AE7F-2C6FE7DC2941}" type="presOf" srcId="{3A55BC24-8E46-424C-B2EB-9431FA89AD85}" destId="{2DD94D3B-0860-4CC6-82DF-7814FEDE20C5}" srcOrd="0" destOrd="0" presId="urn:microsoft.com/office/officeart/2005/8/layout/chevron2"/>
    <dgm:cxn modelId="{F7943169-ACEE-4B55-985A-8CFD688D5B05}" srcId="{53FFA3D5-CAE3-4B1E-9C07-A7689695C51C}" destId="{257C403E-BC68-4A3A-ADC3-53B3BE68F678}" srcOrd="0" destOrd="0" parTransId="{AB23FE2C-7385-44FC-8CAB-489CE4DC0290}" sibTransId="{756D91AC-6171-4A02-AD9D-F0F2AE07BA98}"/>
    <dgm:cxn modelId="{4D8A6C71-1750-4BD5-B318-270BE0A8ADFF}" type="presOf" srcId="{094E01D4-815E-415A-8781-F8E643C0E3F5}" destId="{034C807A-FADE-45A1-B1D3-9722C85EBB08}" srcOrd="0" destOrd="0" presId="urn:microsoft.com/office/officeart/2005/8/layout/chevron2"/>
    <dgm:cxn modelId="{57812954-4CD4-4AA6-BCA5-117535C2930C}" type="presOf" srcId="{E0939F13-3324-4CD1-9D34-105CE8F6E379}" destId="{8B1CC35F-277F-4F24-970B-1A2325A16784}" srcOrd="0" destOrd="0" presId="urn:microsoft.com/office/officeart/2005/8/layout/chevron2"/>
    <dgm:cxn modelId="{5F64F67D-F483-4A04-B29C-A47E2620FB5C}" type="presOf" srcId="{59E88D7B-68D8-46FE-BE92-89E4D6B08BF3}" destId="{31A904DF-47E9-4478-8C2D-F43DE569EC9D}" srcOrd="0" destOrd="0" presId="urn:microsoft.com/office/officeart/2005/8/layout/chevron2"/>
    <dgm:cxn modelId="{A79D308B-470D-4740-877A-4037ECD7DCFF}" type="presOf" srcId="{53FFA3D5-CAE3-4B1E-9C07-A7689695C51C}" destId="{D126D40F-3331-4D3E-94CC-A015D669EB42}" srcOrd="0" destOrd="0" presId="urn:microsoft.com/office/officeart/2005/8/layout/chevron2"/>
    <dgm:cxn modelId="{89481B9A-20B9-4647-B18A-2F1DF558C8EE}" type="presOf" srcId="{DF707D3F-598F-4571-88E0-B166043052A7}" destId="{A205F785-092E-49EB-AFEE-411CF67BE7AA}" srcOrd="0" destOrd="0" presId="urn:microsoft.com/office/officeart/2005/8/layout/chevron2"/>
    <dgm:cxn modelId="{D8FDE4A6-7A2A-4818-B3CC-967505D4933B}" srcId="{59E88D7B-68D8-46FE-BE92-89E4D6B08BF3}" destId="{3A55BC24-8E46-424C-B2EB-9431FA89AD85}" srcOrd="0" destOrd="0" parTransId="{26EADD43-13E7-4007-A2D8-597297FB4C8E}" sibTransId="{1B1DC989-381D-4180-9643-752CCF812008}"/>
    <dgm:cxn modelId="{6D4A32D4-357E-42F5-A08D-C791C4C79012}" type="presOf" srcId="{37B4F1D0-BEB8-4E47-8D58-6801AF99348D}" destId="{BAAECA47-CFB4-4A8D-AE8C-41D3490DF5B3}" srcOrd="0" destOrd="0" presId="urn:microsoft.com/office/officeart/2005/8/layout/chevron2"/>
    <dgm:cxn modelId="{11A116DB-2A2A-4551-9612-3CB367F89509}" type="presOf" srcId="{257C403E-BC68-4A3A-ADC3-53B3BE68F678}" destId="{2C76BF46-7338-4A71-9DCA-240513537EE9}" srcOrd="0" destOrd="0" presId="urn:microsoft.com/office/officeart/2005/8/layout/chevron2"/>
    <dgm:cxn modelId="{2E65C9E7-A4D4-4B8A-99B0-84BB249475ED}" srcId="{7ACF29C8-7843-46D6-9170-E5116483DCE5}" destId="{59E88D7B-68D8-46FE-BE92-89E4D6B08BF3}" srcOrd="0" destOrd="0" parTransId="{AE57D0B1-34E7-4290-B497-8D2E9F1B0A8F}" sibTransId="{E310B795-0220-48F3-AA60-53292D178FB1}"/>
    <dgm:cxn modelId="{67CCE7E8-0207-46D4-BF71-3E39653CFAEC}" srcId="{7ACF29C8-7843-46D6-9170-E5116483DCE5}" destId="{094E01D4-815E-415A-8781-F8E643C0E3F5}" srcOrd="1" destOrd="0" parTransId="{DDA3F135-A743-4B9B-89CC-FB4C69A7A86D}" sibTransId="{60875546-A387-443C-AD02-E4019C80D39E}"/>
    <dgm:cxn modelId="{9FE4B6FB-45E7-4AC5-87EE-FB19236E4079}" type="presOf" srcId="{7ACF29C8-7843-46D6-9170-E5116483DCE5}" destId="{661215BF-E46D-413F-8F30-0B2254680466}" srcOrd="0" destOrd="0" presId="urn:microsoft.com/office/officeart/2005/8/layout/chevron2"/>
    <dgm:cxn modelId="{B33ACA56-A83C-45E7-87E3-52DA61090B0C}" type="presParOf" srcId="{661215BF-E46D-413F-8F30-0B2254680466}" destId="{7173D744-A4C8-49A0-96CC-40CA56A451A9}" srcOrd="0" destOrd="0" presId="urn:microsoft.com/office/officeart/2005/8/layout/chevron2"/>
    <dgm:cxn modelId="{57CB39C9-FE82-44CA-84A3-48D458BD27DE}" type="presParOf" srcId="{7173D744-A4C8-49A0-96CC-40CA56A451A9}" destId="{31A904DF-47E9-4478-8C2D-F43DE569EC9D}" srcOrd="0" destOrd="0" presId="urn:microsoft.com/office/officeart/2005/8/layout/chevron2"/>
    <dgm:cxn modelId="{E7611A9F-513A-4EC2-BE53-0136777EC0BA}" type="presParOf" srcId="{7173D744-A4C8-49A0-96CC-40CA56A451A9}" destId="{2DD94D3B-0860-4CC6-82DF-7814FEDE20C5}" srcOrd="1" destOrd="0" presId="urn:microsoft.com/office/officeart/2005/8/layout/chevron2"/>
    <dgm:cxn modelId="{B197DA6E-A8C9-44F2-9C2B-09EDD6CE12BA}" type="presParOf" srcId="{661215BF-E46D-413F-8F30-0B2254680466}" destId="{9B749D96-D06A-4EB8-81A3-3514FA98A00B}" srcOrd="1" destOrd="0" presId="urn:microsoft.com/office/officeart/2005/8/layout/chevron2"/>
    <dgm:cxn modelId="{5612DA6B-A8C4-4B22-8E8B-D017E2192E05}" type="presParOf" srcId="{661215BF-E46D-413F-8F30-0B2254680466}" destId="{3992CE9F-9954-444A-A57A-91361124E482}" srcOrd="2" destOrd="0" presId="urn:microsoft.com/office/officeart/2005/8/layout/chevron2"/>
    <dgm:cxn modelId="{B95D6E0B-6ABC-425E-85CE-470D0123D5A4}" type="presParOf" srcId="{3992CE9F-9954-444A-A57A-91361124E482}" destId="{034C807A-FADE-45A1-B1D3-9722C85EBB08}" srcOrd="0" destOrd="0" presId="urn:microsoft.com/office/officeart/2005/8/layout/chevron2"/>
    <dgm:cxn modelId="{7FD5D2F4-FDF9-4EBF-BB29-AC13055B9B37}" type="presParOf" srcId="{3992CE9F-9954-444A-A57A-91361124E482}" destId="{A205F785-092E-49EB-AFEE-411CF67BE7AA}" srcOrd="1" destOrd="0" presId="urn:microsoft.com/office/officeart/2005/8/layout/chevron2"/>
    <dgm:cxn modelId="{FC070019-F250-441B-B6C7-C5DB2F5A9C33}" type="presParOf" srcId="{661215BF-E46D-413F-8F30-0B2254680466}" destId="{1AB48ABD-D396-458C-84C0-70B03859BC17}" srcOrd="3" destOrd="0" presId="urn:microsoft.com/office/officeart/2005/8/layout/chevron2"/>
    <dgm:cxn modelId="{3055368E-480B-41D3-9083-EE1894F74EC6}" type="presParOf" srcId="{661215BF-E46D-413F-8F30-0B2254680466}" destId="{42A2F634-480A-473A-988A-E675BD0665F2}" srcOrd="4" destOrd="0" presId="urn:microsoft.com/office/officeart/2005/8/layout/chevron2"/>
    <dgm:cxn modelId="{47606337-9D8A-42AA-93E4-505F5E76CAC6}" type="presParOf" srcId="{42A2F634-480A-473A-988A-E675BD0665F2}" destId="{D126D40F-3331-4D3E-94CC-A015D669EB42}" srcOrd="0" destOrd="0" presId="urn:microsoft.com/office/officeart/2005/8/layout/chevron2"/>
    <dgm:cxn modelId="{672A9519-886F-4596-8FE0-3A017E4C40F3}" type="presParOf" srcId="{42A2F634-480A-473A-988A-E675BD0665F2}" destId="{2C76BF46-7338-4A71-9DCA-240513537EE9}" srcOrd="1" destOrd="0" presId="urn:microsoft.com/office/officeart/2005/8/layout/chevron2"/>
    <dgm:cxn modelId="{02F3A610-6CC0-45F2-B8E9-0BFE8E315A8A}" type="presParOf" srcId="{661215BF-E46D-413F-8F30-0B2254680466}" destId="{CA70AB97-3914-474A-94F8-43F72E8CAF39}" srcOrd="5" destOrd="0" presId="urn:microsoft.com/office/officeart/2005/8/layout/chevron2"/>
    <dgm:cxn modelId="{664A226B-1F8D-42B2-BE67-73C3C5C8032D}" type="presParOf" srcId="{661215BF-E46D-413F-8F30-0B2254680466}" destId="{6BFE05E6-0342-4604-8B91-B62B3A125487}" srcOrd="6" destOrd="0" presId="urn:microsoft.com/office/officeart/2005/8/layout/chevron2"/>
    <dgm:cxn modelId="{461ED494-D0D8-42FF-8E78-50C747A7B295}" type="presParOf" srcId="{6BFE05E6-0342-4604-8B91-B62B3A125487}" destId="{BAAECA47-CFB4-4A8D-AE8C-41D3490DF5B3}" srcOrd="0" destOrd="0" presId="urn:microsoft.com/office/officeart/2005/8/layout/chevron2"/>
    <dgm:cxn modelId="{27B5F6A3-8D9D-43B0-9E7C-25707855A3A7}" type="presParOf" srcId="{6BFE05E6-0342-4604-8B91-B62B3A125487}" destId="{8B1CC35F-277F-4F24-970B-1A2325A167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73221-0625-41D6-B935-CBFC7763D671}" type="doc">
      <dgm:prSet loTypeId="urn:microsoft.com/office/officeart/2005/8/layout/hList7" loCatId="list" qsTypeId="urn:microsoft.com/office/officeart/2005/8/quickstyle/simple3" qsCatId="simple" csTypeId="urn:microsoft.com/office/officeart/2005/8/colors/accent1_1" csCatId="accent1" phldr="1"/>
      <dgm:spPr/>
      <dgm:t>
        <a:bodyPr/>
        <a:lstStyle/>
        <a:p>
          <a:endParaRPr lang="en-US"/>
        </a:p>
      </dgm:t>
    </dgm:pt>
    <dgm:pt modelId="{442EE7D7-5A69-49A0-B355-3593A30A1A8E}">
      <dgm:prSet phldrT="[Text]" custT="1"/>
      <dgm:spPr>
        <a:solidFill>
          <a:srgbClr val="00B0F0"/>
        </a:solidFill>
      </dgm:spPr>
      <dgm:t>
        <a:bodyPr/>
        <a:lstStyle/>
        <a:p>
          <a:r>
            <a:rPr lang="en-US" sz="1800" b="1" dirty="0">
              <a:latin typeface="+mj-lt"/>
            </a:rPr>
            <a:t>Data access. </a:t>
          </a:r>
          <a:r>
            <a:rPr lang="en-US" sz="1800" dirty="0">
              <a:latin typeface="+mj-lt"/>
            </a:rPr>
            <a:t>We need information be successful in our investigation work. Access to data from different agencies, cities, and federal databases is necessary to prevent fraud. </a:t>
          </a:r>
        </a:p>
      </dgm:t>
    </dgm:pt>
    <dgm:pt modelId="{DADAAF42-F85B-4369-9518-A3029E4F51C6}" type="parTrans" cxnId="{527A6087-EC3B-46FA-94E1-332CFE40E78D}">
      <dgm:prSet/>
      <dgm:spPr/>
      <dgm:t>
        <a:bodyPr/>
        <a:lstStyle/>
        <a:p>
          <a:endParaRPr lang="en-US"/>
        </a:p>
      </dgm:t>
    </dgm:pt>
    <dgm:pt modelId="{3140A795-079D-4CF1-B83D-3593620226AC}" type="sibTrans" cxnId="{527A6087-EC3B-46FA-94E1-332CFE40E78D}">
      <dgm:prSet/>
      <dgm:spPr/>
      <dgm:t>
        <a:bodyPr/>
        <a:lstStyle/>
        <a:p>
          <a:endParaRPr lang="en-US"/>
        </a:p>
      </dgm:t>
    </dgm:pt>
    <dgm:pt modelId="{92B5AA82-DD46-4434-8EDA-04AFEBE81434}">
      <dgm:prSet phldrT="[Text]" custT="1"/>
      <dgm:spPr>
        <a:solidFill>
          <a:srgbClr val="00B050"/>
        </a:solidFill>
      </dgm:spPr>
      <dgm:t>
        <a:bodyPr/>
        <a:lstStyle/>
        <a:p>
          <a:r>
            <a:rPr lang="en-US" sz="1800" b="1" dirty="0">
              <a:latin typeface="+mj-lt"/>
            </a:rPr>
            <a:t>Technology. </a:t>
          </a:r>
          <a:r>
            <a:rPr lang="en-US" sz="1800" dirty="0">
              <a:latin typeface="+mj-lt"/>
            </a:rPr>
            <a:t>Software and contracts for the technology necessary to enhance fraud detection and deterrence in NH.</a:t>
          </a:r>
        </a:p>
      </dgm:t>
    </dgm:pt>
    <dgm:pt modelId="{12929FDC-6383-4A2A-83E8-D601A9FE3042}" type="parTrans" cxnId="{6E48087F-51A6-480B-AA47-7AE0ED3C02D7}">
      <dgm:prSet/>
      <dgm:spPr/>
      <dgm:t>
        <a:bodyPr/>
        <a:lstStyle/>
        <a:p>
          <a:endParaRPr lang="en-US"/>
        </a:p>
      </dgm:t>
    </dgm:pt>
    <dgm:pt modelId="{C4100CCE-6F1D-4CB3-861B-A93DB463B1FD}" type="sibTrans" cxnId="{6E48087F-51A6-480B-AA47-7AE0ED3C02D7}">
      <dgm:prSet/>
      <dgm:spPr/>
      <dgm:t>
        <a:bodyPr/>
        <a:lstStyle/>
        <a:p>
          <a:endParaRPr lang="en-US"/>
        </a:p>
      </dgm:t>
    </dgm:pt>
    <dgm:pt modelId="{BE8CD8E9-7D4C-4CE1-A1DA-11F69BF5FA12}">
      <dgm:prSet phldrT="[Text]" custT="1"/>
      <dgm:spPr>
        <a:solidFill>
          <a:schemeClr val="tx2">
            <a:lumMod val="60000"/>
            <a:lumOff val="40000"/>
          </a:schemeClr>
        </a:solidFill>
      </dgm:spPr>
      <dgm:t>
        <a:bodyPr/>
        <a:lstStyle/>
        <a:p>
          <a:r>
            <a:rPr lang="en-US" sz="1800" b="1" dirty="0">
              <a:latin typeface="+mj-lt"/>
            </a:rPr>
            <a:t>Recruitment. </a:t>
          </a:r>
          <a:r>
            <a:rPr lang="en-US" sz="1800" dirty="0">
              <a:latin typeface="+mj-lt"/>
            </a:rPr>
            <a:t>Imperative to find highly-skilled staff and managers. BPI has a 25% staff vacancy rate.  </a:t>
          </a:r>
        </a:p>
      </dgm:t>
    </dgm:pt>
    <dgm:pt modelId="{2138F9AC-0E9C-4F44-8225-24D0BD777800}" type="parTrans" cxnId="{C019F27F-C8B7-470F-8031-71CB99AC7B43}">
      <dgm:prSet/>
      <dgm:spPr/>
      <dgm:t>
        <a:bodyPr/>
        <a:lstStyle/>
        <a:p>
          <a:endParaRPr lang="en-US"/>
        </a:p>
      </dgm:t>
    </dgm:pt>
    <dgm:pt modelId="{DE7E784B-CCCE-4DB8-A4CE-1EE2901D44F8}" type="sibTrans" cxnId="{C019F27F-C8B7-470F-8031-71CB99AC7B43}">
      <dgm:prSet/>
      <dgm:spPr/>
      <dgm:t>
        <a:bodyPr/>
        <a:lstStyle/>
        <a:p>
          <a:endParaRPr lang="en-US"/>
        </a:p>
      </dgm:t>
    </dgm:pt>
    <dgm:pt modelId="{C6F4584A-8418-405A-AF5F-46ED51D2F387}" type="pres">
      <dgm:prSet presAssocID="{C2173221-0625-41D6-B935-CBFC7763D671}" presName="Name0" presStyleCnt="0">
        <dgm:presLayoutVars>
          <dgm:dir/>
          <dgm:resizeHandles val="exact"/>
        </dgm:presLayoutVars>
      </dgm:prSet>
      <dgm:spPr/>
    </dgm:pt>
    <dgm:pt modelId="{700AF910-D0FB-4826-A653-2AB50708372E}" type="pres">
      <dgm:prSet presAssocID="{C2173221-0625-41D6-B935-CBFC7763D671}" presName="fgShape" presStyleLbl="fgShp" presStyleIdx="0" presStyleCnt="1"/>
      <dgm:spPr/>
    </dgm:pt>
    <dgm:pt modelId="{0853B1F3-9761-441F-97F5-3BAAC41C9C11}" type="pres">
      <dgm:prSet presAssocID="{C2173221-0625-41D6-B935-CBFC7763D671}" presName="linComp" presStyleCnt="0"/>
      <dgm:spPr/>
    </dgm:pt>
    <dgm:pt modelId="{B5CE69E4-93AF-4D4B-9578-F46813C3D686}" type="pres">
      <dgm:prSet presAssocID="{442EE7D7-5A69-49A0-B355-3593A30A1A8E}" presName="compNode" presStyleCnt="0"/>
      <dgm:spPr/>
    </dgm:pt>
    <dgm:pt modelId="{AA822444-006C-43B1-AF2F-8A2A83C82C56}" type="pres">
      <dgm:prSet presAssocID="{442EE7D7-5A69-49A0-B355-3593A30A1A8E}" presName="bkgdShape" presStyleLbl="node1" presStyleIdx="0" presStyleCnt="3"/>
      <dgm:spPr/>
    </dgm:pt>
    <dgm:pt modelId="{ECE17481-0CEF-4F74-8DAB-3BD127A511F8}" type="pres">
      <dgm:prSet presAssocID="{442EE7D7-5A69-49A0-B355-3593A30A1A8E}" presName="nodeTx" presStyleLbl="node1" presStyleIdx="0" presStyleCnt="3">
        <dgm:presLayoutVars>
          <dgm:bulletEnabled val="1"/>
        </dgm:presLayoutVars>
      </dgm:prSet>
      <dgm:spPr/>
    </dgm:pt>
    <dgm:pt modelId="{5E0F2FA2-BB66-41A9-8C4C-2ED3D4297B05}" type="pres">
      <dgm:prSet presAssocID="{442EE7D7-5A69-49A0-B355-3593A30A1A8E}" presName="invisiNode" presStyleLbl="node1" presStyleIdx="0" presStyleCnt="3"/>
      <dgm:spPr/>
    </dgm:pt>
    <dgm:pt modelId="{A4E4A5EE-FE07-48C9-A108-485C435AC079}" type="pres">
      <dgm:prSet presAssocID="{442EE7D7-5A69-49A0-B355-3593A30A1A8E}" presName="imagNode" presStyleLbl="fgImgPlace1" presStyleIdx="0" presStyleCnt="3" custLinFactNeighborX="-1746" custLinFactNeighborY="-13468"/>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053C49CD-8712-46B0-945C-42F50BAC05CF}" type="pres">
      <dgm:prSet presAssocID="{3140A795-079D-4CF1-B83D-3593620226AC}" presName="sibTrans" presStyleLbl="sibTrans2D1" presStyleIdx="0" presStyleCnt="0"/>
      <dgm:spPr/>
    </dgm:pt>
    <dgm:pt modelId="{A486AE00-F96F-4776-BA51-8FCBE6555287}" type="pres">
      <dgm:prSet presAssocID="{92B5AA82-DD46-4434-8EDA-04AFEBE81434}" presName="compNode" presStyleCnt="0"/>
      <dgm:spPr/>
    </dgm:pt>
    <dgm:pt modelId="{E0EE228D-31E1-4014-846A-AA7596BE09E4}" type="pres">
      <dgm:prSet presAssocID="{92B5AA82-DD46-4434-8EDA-04AFEBE81434}" presName="bkgdShape" presStyleLbl="node1" presStyleIdx="1" presStyleCnt="3" custLinFactNeighborX="-944"/>
      <dgm:spPr/>
    </dgm:pt>
    <dgm:pt modelId="{94FEAEF3-E5C8-4122-9AC0-FF1EA9CAFA99}" type="pres">
      <dgm:prSet presAssocID="{92B5AA82-DD46-4434-8EDA-04AFEBE81434}" presName="nodeTx" presStyleLbl="node1" presStyleIdx="1" presStyleCnt="3">
        <dgm:presLayoutVars>
          <dgm:bulletEnabled val="1"/>
        </dgm:presLayoutVars>
      </dgm:prSet>
      <dgm:spPr/>
    </dgm:pt>
    <dgm:pt modelId="{0E5875F6-2B55-4CDB-8F4E-420ED2007C59}" type="pres">
      <dgm:prSet presAssocID="{92B5AA82-DD46-4434-8EDA-04AFEBE81434}" presName="invisiNode" presStyleLbl="node1" presStyleIdx="1" presStyleCnt="3"/>
      <dgm:spPr/>
    </dgm:pt>
    <dgm:pt modelId="{E668136B-B3A8-4852-8B12-2D3C08555E6C}" type="pres">
      <dgm:prSet presAssocID="{92B5AA82-DD46-4434-8EDA-04AFEBE81434}" presName="imagNode" presStyleLbl="fgImgPlace1" presStyleIdx="1" presStyleCnt="3" custLinFactNeighborX="-1093" custLinFactNeighborY="-13468"/>
      <dgm:spPr>
        <a:blipFill rotWithShape="1">
          <a:blip xmlns:r="http://schemas.openxmlformats.org/officeDocument/2006/relationships" r:embed="rId2"/>
          <a:stretch>
            <a:fillRect/>
          </a:stretch>
        </a:blipFill>
      </dgm:spPr>
    </dgm:pt>
    <dgm:pt modelId="{0805F54E-393B-4B47-8638-C2B28C8FC50C}" type="pres">
      <dgm:prSet presAssocID="{C4100CCE-6F1D-4CB3-861B-A93DB463B1FD}" presName="sibTrans" presStyleLbl="sibTrans2D1" presStyleIdx="0" presStyleCnt="0"/>
      <dgm:spPr/>
    </dgm:pt>
    <dgm:pt modelId="{F0DBAA7A-0A00-4A0C-BF06-1C0B894BA94A}" type="pres">
      <dgm:prSet presAssocID="{BE8CD8E9-7D4C-4CE1-A1DA-11F69BF5FA12}" presName="compNode" presStyleCnt="0"/>
      <dgm:spPr/>
    </dgm:pt>
    <dgm:pt modelId="{99B330AB-7F1C-4455-90EC-EF958CADB223}" type="pres">
      <dgm:prSet presAssocID="{BE8CD8E9-7D4C-4CE1-A1DA-11F69BF5FA12}" presName="bkgdShape" presStyleLbl="node1" presStyleIdx="2" presStyleCnt="3"/>
      <dgm:spPr/>
    </dgm:pt>
    <dgm:pt modelId="{36795ADC-748D-47E0-B6AC-C93378CD7D31}" type="pres">
      <dgm:prSet presAssocID="{BE8CD8E9-7D4C-4CE1-A1DA-11F69BF5FA12}" presName="nodeTx" presStyleLbl="node1" presStyleIdx="2" presStyleCnt="3">
        <dgm:presLayoutVars>
          <dgm:bulletEnabled val="1"/>
        </dgm:presLayoutVars>
      </dgm:prSet>
      <dgm:spPr/>
    </dgm:pt>
    <dgm:pt modelId="{AD8C1D1C-AC7B-43C3-8854-9E9C06C171A4}" type="pres">
      <dgm:prSet presAssocID="{BE8CD8E9-7D4C-4CE1-A1DA-11F69BF5FA12}" presName="invisiNode" presStyleLbl="node1" presStyleIdx="2" presStyleCnt="3"/>
      <dgm:spPr/>
    </dgm:pt>
    <dgm:pt modelId="{E5B56D61-1C00-43CA-88CD-ACB591C5B779}" type="pres">
      <dgm:prSet presAssocID="{BE8CD8E9-7D4C-4CE1-A1DA-11F69BF5FA12}" presName="imagNode" presStyleLbl="fgImgPlace1" presStyleIdx="2" presStyleCnt="3" custLinFactNeighborX="-439" custLinFactNeighborY="-13468"/>
      <dgm:spPr>
        <a:blipFill rotWithShape="1">
          <a:blip xmlns:r="http://schemas.openxmlformats.org/officeDocument/2006/relationships" r:embed="rId3"/>
          <a:stretch>
            <a:fillRect/>
          </a:stretch>
        </a:blipFill>
      </dgm:spPr>
    </dgm:pt>
  </dgm:ptLst>
  <dgm:cxnLst>
    <dgm:cxn modelId="{D4349F20-B14E-4E1E-9852-2C153833BB9C}" type="presOf" srcId="{C2173221-0625-41D6-B935-CBFC7763D671}" destId="{C6F4584A-8418-405A-AF5F-46ED51D2F387}" srcOrd="0" destOrd="0" presId="urn:microsoft.com/office/officeart/2005/8/layout/hList7"/>
    <dgm:cxn modelId="{B9E9713D-78E8-43FE-98CA-CE9FEA551208}" type="presOf" srcId="{442EE7D7-5A69-49A0-B355-3593A30A1A8E}" destId="{AA822444-006C-43B1-AF2F-8A2A83C82C56}" srcOrd="0" destOrd="0" presId="urn:microsoft.com/office/officeart/2005/8/layout/hList7"/>
    <dgm:cxn modelId="{77E0B849-595F-4DDC-AE10-49BEA5F66BC3}" type="presOf" srcId="{3140A795-079D-4CF1-B83D-3593620226AC}" destId="{053C49CD-8712-46B0-945C-42F50BAC05CF}" srcOrd="0" destOrd="0" presId="urn:microsoft.com/office/officeart/2005/8/layout/hList7"/>
    <dgm:cxn modelId="{6E48087F-51A6-480B-AA47-7AE0ED3C02D7}" srcId="{C2173221-0625-41D6-B935-CBFC7763D671}" destId="{92B5AA82-DD46-4434-8EDA-04AFEBE81434}" srcOrd="1" destOrd="0" parTransId="{12929FDC-6383-4A2A-83E8-D601A9FE3042}" sibTransId="{C4100CCE-6F1D-4CB3-861B-A93DB463B1FD}"/>
    <dgm:cxn modelId="{C019F27F-C8B7-470F-8031-71CB99AC7B43}" srcId="{C2173221-0625-41D6-B935-CBFC7763D671}" destId="{BE8CD8E9-7D4C-4CE1-A1DA-11F69BF5FA12}" srcOrd="2" destOrd="0" parTransId="{2138F9AC-0E9C-4F44-8225-24D0BD777800}" sibTransId="{DE7E784B-CCCE-4DB8-A4CE-1EE2901D44F8}"/>
    <dgm:cxn modelId="{527A6087-EC3B-46FA-94E1-332CFE40E78D}" srcId="{C2173221-0625-41D6-B935-CBFC7763D671}" destId="{442EE7D7-5A69-49A0-B355-3593A30A1A8E}" srcOrd="0" destOrd="0" parTransId="{DADAAF42-F85B-4369-9518-A3029E4F51C6}" sibTransId="{3140A795-079D-4CF1-B83D-3593620226AC}"/>
    <dgm:cxn modelId="{07FB9390-5911-42CE-BF50-0048A36E1525}" type="presOf" srcId="{BE8CD8E9-7D4C-4CE1-A1DA-11F69BF5FA12}" destId="{36795ADC-748D-47E0-B6AC-C93378CD7D31}" srcOrd="1" destOrd="0" presId="urn:microsoft.com/office/officeart/2005/8/layout/hList7"/>
    <dgm:cxn modelId="{427D2FAF-B7A4-42FA-9849-2B38CCE6AA16}" type="presOf" srcId="{C4100CCE-6F1D-4CB3-861B-A93DB463B1FD}" destId="{0805F54E-393B-4B47-8638-C2B28C8FC50C}" srcOrd="0" destOrd="0" presId="urn:microsoft.com/office/officeart/2005/8/layout/hList7"/>
    <dgm:cxn modelId="{1606BBCE-B788-4F7F-88F8-FC007908199A}" type="presOf" srcId="{442EE7D7-5A69-49A0-B355-3593A30A1A8E}" destId="{ECE17481-0CEF-4F74-8DAB-3BD127A511F8}" srcOrd="1" destOrd="0" presId="urn:microsoft.com/office/officeart/2005/8/layout/hList7"/>
    <dgm:cxn modelId="{13A92BD4-276C-4239-8A7D-2E320FC4B5A1}" type="presOf" srcId="{BE8CD8E9-7D4C-4CE1-A1DA-11F69BF5FA12}" destId="{99B330AB-7F1C-4455-90EC-EF958CADB223}" srcOrd="0" destOrd="0" presId="urn:microsoft.com/office/officeart/2005/8/layout/hList7"/>
    <dgm:cxn modelId="{088A2FEE-DB14-417A-AE4C-DB0992DA44DD}" type="presOf" srcId="{92B5AA82-DD46-4434-8EDA-04AFEBE81434}" destId="{94FEAEF3-E5C8-4122-9AC0-FF1EA9CAFA99}" srcOrd="1" destOrd="0" presId="urn:microsoft.com/office/officeart/2005/8/layout/hList7"/>
    <dgm:cxn modelId="{8542CEFC-9FDD-4E1E-B138-9C64067A5711}" type="presOf" srcId="{92B5AA82-DD46-4434-8EDA-04AFEBE81434}" destId="{E0EE228D-31E1-4014-846A-AA7596BE09E4}" srcOrd="0" destOrd="0" presId="urn:microsoft.com/office/officeart/2005/8/layout/hList7"/>
    <dgm:cxn modelId="{0AE3C5E1-DC67-4924-93AE-75C8B5991FD3}" type="presParOf" srcId="{C6F4584A-8418-405A-AF5F-46ED51D2F387}" destId="{700AF910-D0FB-4826-A653-2AB50708372E}" srcOrd="0" destOrd="0" presId="urn:microsoft.com/office/officeart/2005/8/layout/hList7"/>
    <dgm:cxn modelId="{5DB25335-FE20-406F-9BD3-578EA5F6011F}" type="presParOf" srcId="{C6F4584A-8418-405A-AF5F-46ED51D2F387}" destId="{0853B1F3-9761-441F-97F5-3BAAC41C9C11}" srcOrd="1" destOrd="0" presId="urn:microsoft.com/office/officeart/2005/8/layout/hList7"/>
    <dgm:cxn modelId="{BE3D39A9-3433-4D79-B0F5-0005FAFBD590}" type="presParOf" srcId="{0853B1F3-9761-441F-97F5-3BAAC41C9C11}" destId="{B5CE69E4-93AF-4D4B-9578-F46813C3D686}" srcOrd="0" destOrd="0" presId="urn:microsoft.com/office/officeart/2005/8/layout/hList7"/>
    <dgm:cxn modelId="{EFA29DD8-A5E2-46FF-B35C-B0719AEB197B}" type="presParOf" srcId="{B5CE69E4-93AF-4D4B-9578-F46813C3D686}" destId="{AA822444-006C-43B1-AF2F-8A2A83C82C56}" srcOrd="0" destOrd="0" presId="urn:microsoft.com/office/officeart/2005/8/layout/hList7"/>
    <dgm:cxn modelId="{96A335D9-A8FB-445D-81A0-18630D79469B}" type="presParOf" srcId="{B5CE69E4-93AF-4D4B-9578-F46813C3D686}" destId="{ECE17481-0CEF-4F74-8DAB-3BD127A511F8}" srcOrd="1" destOrd="0" presId="urn:microsoft.com/office/officeart/2005/8/layout/hList7"/>
    <dgm:cxn modelId="{BC00C187-B205-4077-A7AE-4D3F29AB3FD3}" type="presParOf" srcId="{B5CE69E4-93AF-4D4B-9578-F46813C3D686}" destId="{5E0F2FA2-BB66-41A9-8C4C-2ED3D4297B05}" srcOrd="2" destOrd="0" presId="urn:microsoft.com/office/officeart/2005/8/layout/hList7"/>
    <dgm:cxn modelId="{5EAA396B-277A-4B12-846F-EEA482CE1659}" type="presParOf" srcId="{B5CE69E4-93AF-4D4B-9578-F46813C3D686}" destId="{A4E4A5EE-FE07-48C9-A108-485C435AC079}" srcOrd="3" destOrd="0" presId="urn:microsoft.com/office/officeart/2005/8/layout/hList7"/>
    <dgm:cxn modelId="{C95BFF63-6FCA-4F8F-B11E-4111AA5CFC20}" type="presParOf" srcId="{0853B1F3-9761-441F-97F5-3BAAC41C9C11}" destId="{053C49CD-8712-46B0-945C-42F50BAC05CF}" srcOrd="1" destOrd="0" presId="urn:microsoft.com/office/officeart/2005/8/layout/hList7"/>
    <dgm:cxn modelId="{56391F29-2720-45B0-BD7A-054CDCE583C0}" type="presParOf" srcId="{0853B1F3-9761-441F-97F5-3BAAC41C9C11}" destId="{A486AE00-F96F-4776-BA51-8FCBE6555287}" srcOrd="2" destOrd="0" presId="urn:microsoft.com/office/officeart/2005/8/layout/hList7"/>
    <dgm:cxn modelId="{B4353C79-FF87-4D51-8B8A-F77DB28DD4EA}" type="presParOf" srcId="{A486AE00-F96F-4776-BA51-8FCBE6555287}" destId="{E0EE228D-31E1-4014-846A-AA7596BE09E4}" srcOrd="0" destOrd="0" presId="urn:microsoft.com/office/officeart/2005/8/layout/hList7"/>
    <dgm:cxn modelId="{C96F34BB-1310-420E-99F5-370D7BD6D256}" type="presParOf" srcId="{A486AE00-F96F-4776-BA51-8FCBE6555287}" destId="{94FEAEF3-E5C8-4122-9AC0-FF1EA9CAFA99}" srcOrd="1" destOrd="0" presId="urn:microsoft.com/office/officeart/2005/8/layout/hList7"/>
    <dgm:cxn modelId="{72412D40-E70E-4E19-8D65-535DB73DB812}" type="presParOf" srcId="{A486AE00-F96F-4776-BA51-8FCBE6555287}" destId="{0E5875F6-2B55-4CDB-8F4E-420ED2007C59}" srcOrd="2" destOrd="0" presId="urn:microsoft.com/office/officeart/2005/8/layout/hList7"/>
    <dgm:cxn modelId="{14CEB28F-7284-437A-91E3-CE727DEFC5BF}" type="presParOf" srcId="{A486AE00-F96F-4776-BA51-8FCBE6555287}" destId="{E668136B-B3A8-4852-8B12-2D3C08555E6C}" srcOrd="3" destOrd="0" presId="urn:microsoft.com/office/officeart/2005/8/layout/hList7"/>
    <dgm:cxn modelId="{326F9D38-A1EB-4C49-B4F5-27A775771DB8}" type="presParOf" srcId="{0853B1F3-9761-441F-97F5-3BAAC41C9C11}" destId="{0805F54E-393B-4B47-8638-C2B28C8FC50C}" srcOrd="3" destOrd="0" presId="urn:microsoft.com/office/officeart/2005/8/layout/hList7"/>
    <dgm:cxn modelId="{7CAE7305-7666-4B46-90F8-F77C7A802D91}" type="presParOf" srcId="{0853B1F3-9761-441F-97F5-3BAAC41C9C11}" destId="{F0DBAA7A-0A00-4A0C-BF06-1C0B894BA94A}" srcOrd="4" destOrd="0" presId="urn:microsoft.com/office/officeart/2005/8/layout/hList7"/>
    <dgm:cxn modelId="{0D41572E-2DEB-4F7E-A8CA-611D2D39BB18}" type="presParOf" srcId="{F0DBAA7A-0A00-4A0C-BF06-1C0B894BA94A}" destId="{99B330AB-7F1C-4455-90EC-EF958CADB223}" srcOrd="0" destOrd="0" presId="urn:microsoft.com/office/officeart/2005/8/layout/hList7"/>
    <dgm:cxn modelId="{E5930936-4A69-4419-8E2A-4CEF0F9A83F1}" type="presParOf" srcId="{F0DBAA7A-0A00-4A0C-BF06-1C0B894BA94A}" destId="{36795ADC-748D-47E0-B6AC-C93378CD7D31}" srcOrd="1" destOrd="0" presId="urn:microsoft.com/office/officeart/2005/8/layout/hList7"/>
    <dgm:cxn modelId="{A5223C9E-6A1B-4820-8A7D-B5A2BD08CCB5}" type="presParOf" srcId="{F0DBAA7A-0A00-4A0C-BF06-1C0B894BA94A}" destId="{AD8C1D1C-AC7B-43C3-8854-9E9C06C171A4}" srcOrd="2" destOrd="0" presId="urn:microsoft.com/office/officeart/2005/8/layout/hList7"/>
    <dgm:cxn modelId="{31FBDA95-6D93-4678-9B59-4170FBFFDA9E}" type="presParOf" srcId="{F0DBAA7A-0A00-4A0C-BF06-1C0B894BA94A}" destId="{E5B56D61-1C00-43CA-88CD-ACB591C5B77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F29C8-7843-46D6-9170-E5116483DCE5}"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3A55BC24-8E46-424C-B2EB-9431FA89AD85}">
      <dgm:prSet phldrT="[Text]" custT="1"/>
      <dgm:spPr/>
      <dgm:t>
        <a:bodyPr/>
        <a:lstStyle/>
        <a:p>
          <a:pPr marL="57150" lvl="1" indent="0" defTabSz="488950">
            <a:lnSpc>
              <a:spcPct val="90000"/>
            </a:lnSpc>
            <a:spcBef>
              <a:spcPct val="0"/>
            </a:spcBef>
            <a:spcAft>
              <a:spcPct val="15000"/>
            </a:spcAft>
            <a:buNone/>
          </a:pPr>
          <a:endParaRPr lang="en-US" sz="1800" dirty="0">
            <a:latin typeface="+mj-lt"/>
          </a:endParaRPr>
        </a:p>
      </dgm:t>
    </dgm:pt>
    <dgm:pt modelId="{26EADD43-13E7-4007-A2D8-597297FB4C8E}" type="parTrans" cxnId="{D8FDE4A6-7A2A-4818-B3CC-967505D4933B}">
      <dgm:prSet/>
      <dgm:spPr/>
      <dgm:t>
        <a:bodyPr/>
        <a:lstStyle/>
        <a:p>
          <a:endParaRPr lang="en-US"/>
        </a:p>
      </dgm:t>
    </dgm:pt>
    <dgm:pt modelId="{1B1DC989-381D-4180-9643-752CCF812008}" type="sibTrans" cxnId="{D8FDE4A6-7A2A-4818-B3CC-967505D4933B}">
      <dgm:prSet/>
      <dgm:spPr/>
      <dgm:t>
        <a:bodyPr/>
        <a:lstStyle/>
        <a:p>
          <a:endParaRPr lang="en-US"/>
        </a:p>
      </dgm:t>
    </dgm:pt>
    <dgm:pt modelId="{53FFA3D5-CAE3-4B1E-9C07-A7689695C51C}">
      <dgm:prSet/>
      <dgm:spPr/>
      <dgm:t>
        <a:bodyPr/>
        <a:lstStyle/>
        <a:p>
          <a:endParaRPr lang="en-US" dirty="0"/>
        </a:p>
      </dgm:t>
    </dgm:pt>
    <dgm:pt modelId="{122266A1-C2F5-4CA9-841F-FFB0CB0716C8}" type="parTrans" cxnId="{2F2E5621-C9B8-4903-8029-203B1F24454D}">
      <dgm:prSet/>
      <dgm:spPr/>
      <dgm:t>
        <a:bodyPr/>
        <a:lstStyle/>
        <a:p>
          <a:endParaRPr lang="en-US"/>
        </a:p>
      </dgm:t>
    </dgm:pt>
    <dgm:pt modelId="{FE24AA59-1306-484C-AB9E-A454D3E3E2B5}" type="sibTrans" cxnId="{2F2E5621-C9B8-4903-8029-203B1F24454D}">
      <dgm:prSet/>
      <dgm:spPr/>
      <dgm:t>
        <a:bodyPr/>
        <a:lstStyle/>
        <a:p>
          <a:endParaRPr lang="en-US"/>
        </a:p>
      </dgm:t>
    </dgm:pt>
    <dgm:pt modelId="{E0939F13-3324-4CD1-9D34-105CE8F6E379}">
      <dgm:prSet custT="1"/>
      <dgm:spPr>
        <a:noFill/>
      </dgm:spPr>
      <dgm:t>
        <a:bodyPr/>
        <a:lstStyle/>
        <a:p>
          <a:pPr marL="57150" indent="0"/>
          <a:r>
            <a:rPr lang="en-US" sz="1800" dirty="0">
              <a:latin typeface="+mj-lt"/>
            </a:rPr>
            <a:t>Subject matter direction on development of standardized substance misuse related metrics and data integration across DHHS programs and Medicaid for monitoring and reporting quality, performance, and outcomes. </a:t>
          </a:r>
          <a:endParaRPr lang="en-US" sz="1800" dirty="0"/>
        </a:p>
      </dgm:t>
    </dgm:pt>
    <dgm:pt modelId="{26846EFB-53B6-482D-9F65-39D85278D690}" type="parTrans" cxnId="{1C20E32D-A2B8-4FAE-A505-4E45437E59C4}">
      <dgm:prSet/>
      <dgm:spPr/>
      <dgm:t>
        <a:bodyPr/>
        <a:lstStyle/>
        <a:p>
          <a:endParaRPr lang="en-US"/>
        </a:p>
      </dgm:t>
    </dgm:pt>
    <dgm:pt modelId="{732AF0D9-93D6-42E1-A980-EC1AE3B7D04A}" type="sibTrans" cxnId="{1C20E32D-A2B8-4FAE-A505-4E45437E59C4}">
      <dgm:prSet/>
      <dgm:spPr/>
      <dgm:t>
        <a:bodyPr/>
        <a:lstStyle/>
        <a:p>
          <a:endParaRPr lang="en-US"/>
        </a:p>
      </dgm:t>
    </dgm:pt>
    <dgm:pt modelId="{257C403E-BC68-4A3A-ADC3-53B3BE68F678}">
      <dgm:prSet custT="1"/>
      <dgm:spPr/>
      <dgm:t>
        <a:bodyPr/>
        <a:lstStyle/>
        <a:p>
          <a:pPr marL="57150" indent="0">
            <a:lnSpc>
              <a:spcPct val="100000"/>
            </a:lnSpc>
            <a:spcBef>
              <a:spcPts val="0"/>
            </a:spcBef>
            <a:spcAft>
              <a:spcPts val="0"/>
            </a:spcAft>
          </a:pPr>
          <a:r>
            <a:rPr lang="en-US" sz="1400" dirty="0">
              <a:latin typeface="+mj-lt"/>
            </a:rPr>
            <a:t> </a:t>
          </a:r>
          <a:r>
            <a:rPr lang="en-US" sz="1800" dirty="0">
              <a:latin typeface="+mj-lt"/>
            </a:rPr>
            <a:t>Development of a dynamic and robust qualitative review process that over the past three years and counting, has shown a 9% improvement in the statewide Quality Service Review Scores, indicating improved services and outcomes for individuals served by community mental health centers.</a:t>
          </a:r>
        </a:p>
      </dgm:t>
    </dgm:pt>
    <dgm:pt modelId="{AB23FE2C-7385-44FC-8CAB-489CE4DC0290}" type="parTrans" cxnId="{F7943169-ACEE-4B55-985A-8CFD688D5B05}">
      <dgm:prSet/>
      <dgm:spPr/>
      <dgm:t>
        <a:bodyPr/>
        <a:lstStyle/>
        <a:p>
          <a:endParaRPr lang="en-US"/>
        </a:p>
      </dgm:t>
    </dgm:pt>
    <dgm:pt modelId="{756D91AC-6171-4A02-AD9D-F0F2AE07BA98}" type="sibTrans" cxnId="{F7943169-ACEE-4B55-985A-8CFD688D5B05}">
      <dgm:prSet/>
      <dgm:spPr/>
      <dgm:t>
        <a:bodyPr/>
        <a:lstStyle/>
        <a:p>
          <a:endParaRPr lang="en-US"/>
        </a:p>
      </dgm:t>
    </dgm:pt>
    <dgm:pt modelId="{37B4F1D0-BEB8-4E47-8D58-6801AF99348D}">
      <dgm:prSet/>
      <dgm:spPr/>
      <dgm:t>
        <a:bodyPr/>
        <a:lstStyle/>
        <a:p>
          <a:endParaRPr lang="en-US" dirty="0"/>
        </a:p>
      </dgm:t>
    </dgm:pt>
    <dgm:pt modelId="{25DC85A5-C61D-48EE-9365-B535D394E276}" type="parTrans" cxnId="{A4776803-B10C-4A1B-9B77-7D19423F3436}">
      <dgm:prSet/>
      <dgm:spPr/>
      <dgm:t>
        <a:bodyPr/>
        <a:lstStyle/>
        <a:p>
          <a:endParaRPr lang="en-US"/>
        </a:p>
      </dgm:t>
    </dgm:pt>
    <dgm:pt modelId="{B50BDB50-E9A8-460C-9DBA-50832EC493CC}" type="sibTrans" cxnId="{A4776803-B10C-4A1B-9B77-7D19423F3436}">
      <dgm:prSet/>
      <dgm:spPr/>
      <dgm:t>
        <a:bodyPr/>
        <a:lstStyle/>
        <a:p>
          <a:endParaRPr lang="en-US"/>
        </a:p>
      </dgm:t>
    </dgm:pt>
    <dgm:pt modelId="{59E88D7B-68D8-46FE-BE92-89E4D6B08BF3}">
      <dgm:prSet phldrT="[Text]"/>
      <dgm:spPr/>
      <dgm:t>
        <a:bodyPr/>
        <a:lstStyle/>
        <a:p>
          <a:endParaRPr lang="en-US" dirty="0"/>
        </a:p>
      </dgm:t>
    </dgm:pt>
    <dgm:pt modelId="{E310B795-0220-48F3-AA60-53292D178FB1}" type="sibTrans" cxnId="{2E65C9E7-A4D4-4B8A-99B0-84BB249475ED}">
      <dgm:prSet/>
      <dgm:spPr/>
      <dgm:t>
        <a:bodyPr/>
        <a:lstStyle/>
        <a:p>
          <a:endParaRPr lang="en-US"/>
        </a:p>
      </dgm:t>
    </dgm:pt>
    <dgm:pt modelId="{AE57D0B1-34E7-4290-B497-8D2E9F1B0A8F}" type="parTrans" cxnId="{2E65C9E7-A4D4-4B8A-99B0-84BB249475ED}">
      <dgm:prSet/>
      <dgm:spPr/>
      <dgm:t>
        <a:bodyPr/>
        <a:lstStyle/>
        <a:p>
          <a:endParaRPr lang="en-US"/>
        </a:p>
      </dgm:t>
    </dgm:pt>
    <dgm:pt modelId="{C9C06EE1-EB0F-4AD7-851A-46D797AE79D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j-lt"/>
            </a:rPr>
            <a:t> Development and operationalization of Managed Care Organization programs to incentivize quality improvement. Programs include: Quality Withhold and Incentive Program, NH Directed MCO Alternative Payment Models, and Performance Based Member Auto Assignment Program.   </a:t>
          </a:r>
        </a:p>
        <a:p>
          <a:pPr marL="114300" lvl="1" indent="0" defTabSz="622300">
            <a:lnSpc>
              <a:spcPct val="90000"/>
            </a:lnSpc>
            <a:spcBef>
              <a:spcPct val="0"/>
            </a:spcBef>
            <a:spcAft>
              <a:spcPct val="15000"/>
            </a:spcAft>
            <a:buNone/>
          </a:pPr>
          <a:endParaRPr lang="en-US" sz="1100" dirty="0"/>
        </a:p>
      </dgm:t>
    </dgm:pt>
    <dgm:pt modelId="{217C454D-A9A0-4BA0-A893-0F4FEA26240D}" type="sibTrans" cxnId="{B8609911-6EC8-4512-AE73-4A5C74B8D02C}">
      <dgm:prSet/>
      <dgm:spPr/>
      <dgm:t>
        <a:bodyPr/>
        <a:lstStyle/>
        <a:p>
          <a:endParaRPr lang="en-US"/>
        </a:p>
      </dgm:t>
    </dgm:pt>
    <dgm:pt modelId="{4F02B37F-121B-41A8-A047-B43F140CA43F}" type="parTrans" cxnId="{B8609911-6EC8-4512-AE73-4A5C74B8D02C}">
      <dgm:prSet/>
      <dgm:spPr/>
      <dgm:t>
        <a:bodyPr/>
        <a:lstStyle/>
        <a:p>
          <a:endParaRPr lang="en-US"/>
        </a:p>
      </dgm:t>
    </dgm:pt>
    <dgm:pt modelId="{661215BF-E46D-413F-8F30-0B2254680466}" type="pres">
      <dgm:prSet presAssocID="{7ACF29C8-7843-46D6-9170-E5116483DCE5}" presName="linearFlow" presStyleCnt="0">
        <dgm:presLayoutVars>
          <dgm:dir/>
          <dgm:animLvl val="lvl"/>
          <dgm:resizeHandles val="exact"/>
        </dgm:presLayoutVars>
      </dgm:prSet>
      <dgm:spPr/>
    </dgm:pt>
    <dgm:pt modelId="{7173D744-A4C8-49A0-96CC-40CA56A451A9}" type="pres">
      <dgm:prSet presAssocID="{59E88D7B-68D8-46FE-BE92-89E4D6B08BF3}" presName="composite" presStyleCnt="0"/>
      <dgm:spPr/>
    </dgm:pt>
    <dgm:pt modelId="{31A904DF-47E9-4478-8C2D-F43DE569EC9D}" type="pres">
      <dgm:prSet presAssocID="{59E88D7B-68D8-46FE-BE92-89E4D6B08BF3}" presName="parentText" presStyleLbl="alignNode1" presStyleIdx="0" presStyleCnt="3">
        <dgm:presLayoutVars>
          <dgm:chMax val="1"/>
          <dgm:bulletEnabled val="1"/>
        </dgm:presLayoutVars>
      </dgm:prSet>
      <dgm:spPr/>
    </dgm:pt>
    <dgm:pt modelId="{2DD94D3B-0860-4CC6-82DF-7814FEDE20C5}" type="pres">
      <dgm:prSet presAssocID="{59E88D7B-68D8-46FE-BE92-89E4D6B08BF3}" presName="descendantText" presStyleLbl="alignAcc1" presStyleIdx="0" presStyleCnt="3" custScaleY="130692">
        <dgm:presLayoutVars>
          <dgm:bulletEnabled val="1"/>
        </dgm:presLayoutVars>
      </dgm:prSet>
      <dgm:spPr/>
    </dgm:pt>
    <dgm:pt modelId="{9B749D96-D06A-4EB8-81A3-3514FA98A00B}" type="pres">
      <dgm:prSet presAssocID="{E310B795-0220-48F3-AA60-53292D178FB1}" presName="sp" presStyleCnt="0"/>
      <dgm:spPr/>
    </dgm:pt>
    <dgm:pt modelId="{42A2F634-480A-473A-988A-E675BD0665F2}" type="pres">
      <dgm:prSet presAssocID="{53FFA3D5-CAE3-4B1E-9C07-A7689695C51C}" presName="composite" presStyleCnt="0"/>
      <dgm:spPr/>
    </dgm:pt>
    <dgm:pt modelId="{D126D40F-3331-4D3E-94CC-A015D669EB42}" type="pres">
      <dgm:prSet presAssocID="{53FFA3D5-CAE3-4B1E-9C07-A7689695C51C}" presName="parentText" presStyleLbl="alignNode1" presStyleIdx="1" presStyleCnt="3">
        <dgm:presLayoutVars>
          <dgm:chMax val="1"/>
          <dgm:bulletEnabled val="1"/>
        </dgm:presLayoutVars>
      </dgm:prSet>
      <dgm:spPr/>
    </dgm:pt>
    <dgm:pt modelId="{2C76BF46-7338-4A71-9DCA-240513537EE9}" type="pres">
      <dgm:prSet presAssocID="{53FFA3D5-CAE3-4B1E-9C07-A7689695C51C}" presName="descendantText" presStyleLbl="alignAcc1" presStyleIdx="1" presStyleCnt="3" custScaleY="137257">
        <dgm:presLayoutVars>
          <dgm:bulletEnabled val="1"/>
        </dgm:presLayoutVars>
      </dgm:prSet>
      <dgm:spPr/>
    </dgm:pt>
    <dgm:pt modelId="{CA70AB97-3914-474A-94F8-43F72E8CAF39}" type="pres">
      <dgm:prSet presAssocID="{FE24AA59-1306-484C-AB9E-A454D3E3E2B5}" presName="sp" presStyleCnt="0"/>
      <dgm:spPr/>
    </dgm:pt>
    <dgm:pt modelId="{6BFE05E6-0342-4604-8B91-B62B3A125487}" type="pres">
      <dgm:prSet presAssocID="{37B4F1D0-BEB8-4E47-8D58-6801AF99348D}" presName="composite" presStyleCnt="0"/>
      <dgm:spPr/>
    </dgm:pt>
    <dgm:pt modelId="{BAAECA47-CFB4-4A8D-AE8C-41D3490DF5B3}" type="pres">
      <dgm:prSet presAssocID="{37B4F1D0-BEB8-4E47-8D58-6801AF99348D}" presName="parentText" presStyleLbl="alignNode1" presStyleIdx="2" presStyleCnt="3">
        <dgm:presLayoutVars>
          <dgm:chMax val="1"/>
          <dgm:bulletEnabled val="1"/>
        </dgm:presLayoutVars>
      </dgm:prSet>
      <dgm:spPr/>
    </dgm:pt>
    <dgm:pt modelId="{8B1CC35F-277F-4F24-970B-1A2325A16784}" type="pres">
      <dgm:prSet presAssocID="{37B4F1D0-BEB8-4E47-8D58-6801AF99348D}" presName="descendantText" presStyleLbl="alignAcc1" presStyleIdx="2" presStyleCnt="3">
        <dgm:presLayoutVars>
          <dgm:bulletEnabled val="1"/>
        </dgm:presLayoutVars>
      </dgm:prSet>
      <dgm:spPr/>
    </dgm:pt>
  </dgm:ptLst>
  <dgm:cxnLst>
    <dgm:cxn modelId="{A4776803-B10C-4A1B-9B77-7D19423F3436}" srcId="{7ACF29C8-7843-46D6-9170-E5116483DCE5}" destId="{37B4F1D0-BEB8-4E47-8D58-6801AF99348D}" srcOrd="2" destOrd="0" parTransId="{25DC85A5-C61D-48EE-9365-B535D394E276}" sibTransId="{B50BDB50-E9A8-460C-9DBA-50832EC493CC}"/>
    <dgm:cxn modelId="{B8609911-6EC8-4512-AE73-4A5C74B8D02C}" srcId="{59E88D7B-68D8-46FE-BE92-89E4D6B08BF3}" destId="{C9C06EE1-EB0F-4AD7-851A-46D797AE79D6}" srcOrd="1" destOrd="0" parTransId="{4F02B37F-121B-41A8-A047-B43F140CA43F}" sibTransId="{217C454D-A9A0-4BA0-A893-0F4FEA26240D}"/>
    <dgm:cxn modelId="{2F2E5621-C9B8-4903-8029-203B1F24454D}" srcId="{7ACF29C8-7843-46D6-9170-E5116483DCE5}" destId="{53FFA3D5-CAE3-4B1E-9C07-A7689695C51C}" srcOrd="1" destOrd="0" parTransId="{122266A1-C2F5-4CA9-841F-FFB0CB0716C8}" sibTransId="{FE24AA59-1306-484C-AB9E-A454D3E3E2B5}"/>
    <dgm:cxn modelId="{1C20E32D-A2B8-4FAE-A505-4E45437E59C4}" srcId="{37B4F1D0-BEB8-4E47-8D58-6801AF99348D}" destId="{E0939F13-3324-4CD1-9D34-105CE8F6E379}" srcOrd="0" destOrd="0" parTransId="{26846EFB-53B6-482D-9F65-39D85278D690}" sibTransId="{732AF0D9-93D6-42E1-A980-EC1AE3B7D04A}"/>
    <dgm:cxn modelId="{16F5593E-8191-4B5B-AE7F-2C6FE7DC2941}" type="presOf" srcId="{3A55BC24-8E46-424C-B2EB-9431FA89AD85}" destId="{2DD94D3B-0860-4CC6-82DF-7814FEDE20C5}" srcOrd="0" destOrd="0" presId="urn:microsoft.com/office/officeart/2005/8/layout/chevron2"/>
    <dgm:cxn modelId="{F7943169-ACEE-4B55-985A-8CFD688D5B05}" srcId="{53FFA3D5-CAE3-4B1E-9C07-A7689695C51C}" destId="{257C403E-BC68-4A3A-ADC3-53B3BE68F678}" srcOrd="0" destOrd="0" parTransId="{AB23FE2C-7385-44FC-8CAB-489CE4DC0290}" sibTransId="{756D91AC-6171-4A02-AD9D-F0F2AE07BA98}"/>
    <dgm:cxn modelId="{57812954-4CD4-4AA6-BCA5-117535C2930C}" type="presOf" srcId="{E0939F13-3324-4CD1-9D34-105CE8F6E379}" destId="{8B1CC35F-277F-4F24-970B-1A2325A16784}" srcOrd="0" destOrd="0" presId="urn:microsoft.com/office/officeart/2005/8/layout/chevron2"/>
    <dgm:cxn modelId="{5F64F67D-F483-4A04-B29C-A47E2620FB5C}" type="presOf" srcId="{59E88D7B-68D8-46FE-BE92-89E4D6B08BF3}" destId="{31A904DF-47E9-4478-8C2D-F43DE569EC9D}" srcOrd="0" destOrd="0" presId="urn:microsoft.com/office/officeart/2005/8/layout/chevron2"/>
    <dgm:cxn modelId="{A79D308B-470D-4740-877A-4037ECD7DCFF}" type="presOf" srcId="{53FFA3D5-CAE3-4B1E-9C07-A7689695C51C}" destId="{D126D40F-3331-4D3E-94CC-A015D669EB42}" srcOrd="0" destOrd="0" presId="urn:microsoft.com/office/officeart/2005/8/layout/chevron2"/>
    <dgm:cxn modelId="{D8FDE4A6-7A2A-4818-B3CC-967505D4933B}" srcId="{59E88D7B-68D8-46FE-BE92-89E4D6B08BF3}" destId="{3A55BC24-8E46-424C-B2EB-9431FA89AD85}" srcOrd="0" destOrd="0" parTransId="{26EADD43-13E7-4007-A2D8-597297FB4C8E}" sibTransId="{1B1DC989-381D-4180-9643-752CCF812008}"/>
    <dgm:cxn modelId="{6D4A32D4-357E-42F5-A08D-C791C4C79012}" type="presOf" srcId="{37B4F1D0-BEB8-4E47-8D58-6801AF99348D}" destId="{BAAECA47-CFB4-4A8D-AE8C-41D3490DF5B3}" srcOrd="0" destOrd="0" presId="urn:microsoft.com/office/officeart/2005/8/layout/chevron2"/>
    <dgm:cxn modelId="{11A116DB-2A2A-4551-9612-3CB367F89509}" type="presOf" srcId="{257C403E-BC68-4A3A-ADC3-53B3BE68F678}" destId="{2C76BF46-7338-4A71-9DCA-240513537EE9}" srcOrd="0" destOrd="0" presId="urn:microsoft.com/office/officeart/2005/8/layout/chevron2"/>
    <dgm:cxn modelId="{2E65C9E7-A4D4-4B8A-99B0-84BB249475ED}" srcId="{7ACF29C8-7843-46D6-9170-E5116483DCE5}" destId="{59E88D7B-68D8-46FE-BE92-89E4D6B08BF3}" srcOrd="0" destOrd="0" parTransId="{AE57D0B1-34E7-4290-B497-8D2E9F1B0A8F}" sibTransId="{E310B795-0220-48F3-AA60-53292D178FB1}"/>
    <dgm:cxn modelId="{845720EF-3253-4AE3-8C2B-90DCEBCE8E54}" type="presOf" srcId="{C9C06EE1-EB0F-4AD7-851A-46D797AE79D6}" destId="{2DD94D3B-0860-4CC6-82DF-7814FEDE20C5}" srcOrd="0" destOrd="1" presId="urn:microsoft.com/office/officeart/2005/8/layout/chevron2"/>
    <dgm:cxn modelId="{9FE4B6FB-45E7-4AC5-87EE-FB19236E4079}" type="presOf" srcId="{7ACF29C8-7843-46D6-9170-E5116483DCE5}" destId="{661215BF-E46D-413F-8F30-0B2254680466}" srcOrd="0" destOrd="0" presId="urn:microsoft.com/office/officeart/2005/8/layout/chevron2"/>
    <dgm:cxn modelId="{B33ACA56-A83C-45E7-87E3-52DA61090B0C}" type="presParOf" srcId="{661215BF-E46D-413F-8F30-0B2254680466}" destId="{7173D744-A4C8-49A0-96CC-40CA56A451A9}" srcOrd="0" destOrd="0" presId="urn:microsoft.com/office/officeart/2005/8/layout/chevron2"/>
    <dgm:cxn modelId="{57CB39C9-FE82-44CA-84A3-48D458BD27DE}" type="presParOf" srcId="{7173D744-A4C8-49A0-96CC-40CA56A451A9}" destId="{31A904DF-47E9-4478-8C2D-F43DE569EC9D}" srcOrd="0" destOrd="0" presId="urn:microsoft.com/office/officeart/2005/8/layout/chevron2"/>
    <dgm:cxn modelId="{E7611A9F-513A-4EC2-BE53-0136777EC0BA}" type="presParOf" srcId="{7173D744-A4C8-49A0-96CC-40CA56A451A9}" destId="{2DD94D3B-0860-4CC6-82DF-7814FEDE20C5}" srcOrd="1" destOrd="0" presId="urn:microsoft.com/office/officeart/2005/8/layout/chevron2"/>
    <dgm:cxn modelId="{B197DA6E-A8C9-44F2-9C2B-09EDD6CE12BA}" type="presParOf" srcId="{661215BF-E46D-413F-8F30-0B2254680466}" destId="{9B749D96-D06A-4EB8-81A3-3514FA98A00B}" srcOrd="1" destOrd="0" presId="urn:microsoft.com/office/officeart/2005/8/layout/chevron2"/>
    <dgm:cxn modelId="{3055368E-480B-41D3-9083-EE1894F74EC6}" type="presParOf" srcId="{661215BF-E46D-413F-8F30-0B2254680466}" destId="{42A2F634-480A-473A-988A-E675BD0665F2}" srcOrd="2" destOrd="0" presId="urn:microsoft.com/office/officeart/2005/8/layout/chevron2"/>
    <dgm:cxn modelId="{47606337-9D8A-42AA-93E4-505F5E76CAC6}" type="presParOf" srcId="{42A2F634-480A-473A-988A-E675BD0665F2}" destId="{D126D40F-3331-4D3E-94CC-A015D669EB42}" srcOrd="0" destOrd="0" presId="urn:microsoft.com/office/officeart/2005/8/layout/chevron2"/>
    <dgm:cxn modelId="{672A9519-886F-4596-8FE0-3A017E4C40F3}" type="presParOf" srcId="{42A2F634-480A-473A-988A-E675BD0665F2}" destId="{2C76BF46-7338-4A71-9DCA-240513537EE9}" srcOrd="1" destOrd="0" presId="urn:microsoft.com/office/officeart/2005/8/layout/chevron2"/>
    <dgm:cxn modelId="{02F3A610-6CC0-45F2-B8E9-0BFE8E315A8A}" type="presParOf" srcId="{661215BF-E46D-413F-8F30-0B2254680466}" destId="{CA70AB97-3914-474A-94F8-43F72E8CAF39}" srcOrd="3" destOrd="0" presId="urn:microsoft.com/office/officeart/2005/8/layout/chevron2"/>
    <dgm:cxn modelId="{664A226B-1F8D-42B2-BE67-73C3C5C8032D}" type="presParOf" srcId="{661215BF-E46D-413F-8F30-0B2254680466}" destId="{6BFE05E6-0342-4604-8B91-B62B3A125487}" srcOrd="4" destOrd="0" presId="urn:microsoft.com/office/officeart/2005/8/layout/chevron2"/>
    <dgm:cxn modelId="{461ED494-D0D8-42FF-8E78-50C747A7B295}" type="presParOf" srcId="{6BFE05E6-0342-4604-8B91-B62B3A125487}" destId="{BAAECA47-CFB4-4A8D-AE8C-41D3490DF5B3}" srcOrd="0" destOrd="0" presId="urn:microsoft.com/office/officeart/2005/8/layout/chevron2"/>
    <dgm:cxn modelId="{27B5F6A3-8D9D-43B0-9E7C-25707855A3A7}" type="presParOf" srcId="{6BFE05E6-0342-4604-8B91-B62B3A125487}" destId="{8B1CC35F-277F-4F24-970B-1A2325A167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65A58B-3EB2-4F1F-AC25-AA7BA5F27028}" type="doc">
      <dgm:prSet loTypeId="urn:microsoft.com/office/officeart/2005/8/layout/hList7" loCatId="relationship" qsTypeId="urn:microsoft.com/office/officeart/2005/8/quickstyle/simple1" qsCatId="simple" csTypeId="urn:microsoft.com/office/officeart/2005/8/colors/colorful5" csCatId="colorful" phldr="1"/>
      <dgm:spPr/>
      <dgm:t>
        <a:bodyPr/>
        <a:lstStyle/>
        <a:p>
          <a:endParaRPr lang="en-US"/>
        </a:p>
      </dgm:t>
    </dgm:pt>
    <dgm:pt modelId="{5F6F3765-AC18-41E7-B8B0-0BF5E0235153}">
      <dgm:prSet phldrT="[Tex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j-lt"/>
            </a:rPr>
            <a:t>Lack IT infrastructure to support comprehensive agency/provider service reviews with qualitative and quantitative data collection and analysis, to ensure meaningful reports and program oversight.</a:t>
          </a:r>
          <a:endParaRPr lang="en-US" sz="1600" dirty="0">
            <a:solidFill>
              <a:schemeClr val="tx1"/>
            </a:solidFill>
            <a:latin typeface="+mj-lt"/>
          </a:endParaRPr>
        </a:p>
        <a:p>
          <a:endParaRPr lang="en-US" sz="1300" dirty="0"/>
        </a:p>
      </dgm:t>
    </dgm:pt>
    <dgm:pt modelId="{46413377-8E3C-4EE3-9A30-98EC6D2622EC}" type="parTrans" cxnId="{863071F8-7D82-490D-9BF7-9B7B0859AA25}">
      <dgm:prSet/>
      <dgm:spPr/>
      <dgm:t>
        <a:bodyPr/>
        <a:lstStyle/>
        <a:p>
          <a:endParaRPr lang="en-US"/>
        </a:p>
      </dgm:t>
    </dgm:pt>
    <dgm:pt modelId="{C3FE36B8-F3DB-4908-96BC-29512E57C1F8}" type="sibTrans" cxnId="{863071F8-7D82-490D-9BF7-9B7B0859AA25}">
      <dgm:prSet/>
      <dgm:spPr/>
      <dgm:t>
        <a:bodyPr/>
        <a:lstStyle/>
        <a:p>
          <a:endParaRPr lang="en-US"/>
        </a:p>
      </dgm:t>
    </dgm:pt>
    <dgm:pt modelId="{72F9EE0A-859D-4243-8809-C8291CA934A3}">
      <dgm:prSet custT="1"/>
      <dgm:spPr/>
      <dgm:t>
        <a:bodyPr/>
        <a:lstStyle/>
        <a:p>
          <a:r>
            <a:rPr lang="en-US" sz="1600" dirty="0">
              <a:solidFill>
                <a:schemeClr val="tx1"/>
              </a:solidFill>
              <a:latin typeface="+mj-lt"/>
            </a:rPr>
            <a:t>Highly skilled DHHS workforce needed for continued development of quality management, data analysis and reporting.</a:t>
          </a:r>
        </a:p>
      </dgm:t>
    </dgm:pt>
    <dgm:pt modelId="{A3A3A770-954C-435A-A852-32293E663CC1}" type="parTrans" cxnId="{4F11BC80-B7B5-42C4-BA14-6584DBFDB9AB}">
      <dgm:prSet/>
      <dgm:spPr/>
      <dgm:t>
        <a:bodyPr/>
        <a:lstStyle/>
        <a:p>
          <a:endParaRPr lang="en-US"/>
        </a:p>
      </dgm:t>
    </dgm:pt>
    <dgm:pt modelId="{35DD497D-8BD7-420B-A9F0-FB9A53D4645B}" type="sibTrans" cxnId="{4F11BC80-B7B5-42C4-BA14-6584DBFDB9AB}">
      <dgm:prSet/>
      <dgm:spPr/>
      <dgm:t>
        <a:bodyPr/>
        <a:lstStyle/>
        <a:p>
          <a:endParaRPr lang="en-US"/>
        </a:p>
      </dgm:t>
    </dgm:pt>
    <dgm:pt modelId="{6975E522-5DE1-438F-AC9D-D3078F191A1A}">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j-lt"/>
            </a:rPr>
            <a:t>Increased Federal and State expectations on Quality without additional resources. </a:t>
          </a:r>
        </a:p>
        <a:p>
          <a:endParaRPr lang="en-US" sz="1400" dirty="0"/>
        </a:p>
      </dgm:t>
    </dgm:pt>
    <dgm:pt modelId="{5123813D-7B4F-455D-A556-8250E3C7E811}" type="parTrans" cxnId="{D8D245B1-4EA8-49D0-950D-D46C91A9C865}">
      <dgm:prSet/>
      <dgm:spPr/>
      <dgm:t>
        <a:bodyPr/>
        <a:lstStyle/>
        <a:p>
          <a:endParaRPr lang="en-US"/>
        </a:p>
      </dgm:t>
    </dgm:pt>
    <dgm:pt modelId="{88040C1A-8A05-4F1F-9088-62AC3521108E}" type="sibTrans" cxnId="{D8D245B1-4EA8-49D0-950D-D46C91A9C865}">
      <dgm:prSet/>
      <dgm:spPr/>
      <dgm:t>
        <a:bodyPr/>
        <a:lstStyle/>
        <a:p>
          <a:endParaRPr lang="en-US"/>
        </a:p>
      </dgm:t>
    </dgm:pt>
    <dgm:pt modelId="{1879A381-04A7-4C4E-989B-C91B2FBF7C02}" type="pres">
      <dgm:prSet presAssocID="{6A65A58B-3EB2-4F1F-AC25-AA7BA5F27028}" presName="Name0" presStyleCnt="0">
        <dgm:presLayoutVars>
          <dgm:dir/>
          <dgm:resizeHandles val="exact"/>
        </dgm:presLayoutVars>
      </dgm:prSet>
      <dgm:spPr/>
    </dgm:pt>
    <dgm:pt modelId="{699CCFB4-C38B-47A7-A0FD-47BC19B8F3F0}" type="pres">
      <dgm:prSet presAssocID="{6A65A58B-3EB2-4F1F-AC25-AA7BA5F27028}" presName="fgShape" presStyleLbl="fgShp" presStyleIdx="0" presStyleCnt="1"/>
      <dgm:spPr/>
    </dgm:pt>
    <dgm:pt modelId="{A6B250B8-1658-45AA-841E-90DFF7C41156}" type="pres">
      <dgm:prSet presAssocID="{6A65A58B-3EB2-4F1F-AC25-AA7BA5F27028}" presName="linComp" presStyleCnt="0"/>
      <dgm:spPr/>
    </dgm:pt>
    <dgm:pt modelId="{A1439AE9-1DE1-4659-A5E7-022EE149529E}" type="pres">
      <dgm:prSet presAssocID="{5F6F3765-AC18-41E7-B8B0-0BF5E0235153}" presName="compNode" presStyleCnt="0"/>
      <dgm:spPr/>
    </dgm:pt>
    <dgm:pt modelId="{BF0F3771-4C52-4C5A-9F76-0A4E64CE1BCD}" type="pres">
      <dgm:prSet presAssocID="{5F6F3765-AC18-41E7-B8B0-0BF5E0235153}" presName="bkgdShape" presStyleLbl="node1" presStyleIdx="0" presStyleCnt="3"/>
      <dgm:spPr/>
    </dgm:pt>
    <dgm:pt modelId="{D7AE0D0C-274C-453F-8942-9F77D5EC27D7}" type="pres">
      <dgm:prSet presAssocID="{5F6F3765-AC18-41E7-B8B0-0BF5E0235153}" presName="nodeTx" presStyleLbl="node1" presStyleIdx="0" presStyleCnt="3">
        <dgm:presLayoutVars>
          <dgm:bulletEnabled val="1"/>
        </dgm:presLayoutVars>
      </dgm:prSet>
      <dgm:spPr/>
    </dgm:pt>
    <dgm:pt modelId="{439F7631-66B4-4A60-9406-C22965D73722}" type="pres">
      <dgm:prSet presAssocID="{5F6F3765-AC18-41E7-B8B0-0BF5E0235153}" presName="invisiNode" presStyleLbl="node1" presStyleIdx="0" presStyleCnt="3"/>
      <dgm:spPr/>
    </dgm:pt>
    <dgm:pt modelId="{5C22D4AB-4C79-4E0D-B643-FA74F8B69CF3}" type="pres">
      <dgm:prSet presAssocID="{5F6F3765-AC18-41E7-B8B0-0BF5E0235153}"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pt>
    <dgm:pt modelId="{DE990700-730D-4E05-AC59-D04036C1EA4C}" type="pres">
      <dgm:prSet presAssocID="{C3FE36B8-F3DB-4908-96BC-29512E57C1F8}" presName="sibTrans" presStyleLbl="sibTrans2D1" presStyleIdx="0" presStyleCnt="0"/>
      <dgm:spPr/>
    </dgm:pt>
    <dgm:pt modelId="{F8831B45-42B9-48EE-8854-5D4AFEE005FD}" type="pres">
      <dgm:prSet presAssocID="{72F9EE0A-859D-4243-8809-C8291CA934A3}" presName="compNode" presStyleCnt="0"/>
      <dgm:spPr/>
    </dgm:pt>
    <dgm:pt modelId="{2A36D197-C091-4873-9F01-0337BF627E32}" type="pres">
      <dgm:prSet presAssocID="{72F9EE0A-859D-4243-8809-C8291CA934A3}" presName="bkgdShape" presStyleLbl="node1" presStyleIdx="1" presStyleCnt="3"/>
      <dgm:spPr/>
    </dgm:pt>
    <dgm:pt modelId="{E3566074-2DD3-456F-9819-9F64DFC10CF6}" type="pres">
      <dgm:prSet presAssocID="{72F9EE0A-859D-4243-8809-C8291CA934A3}" presName="nodeTx" presStyleLbl="node1" presStyleIdx="1" presStyleCnt="3">
        <dgm:presLayoutVars>
          <dgm:bulletEnabled val="1"/>
        </dgm:presLayoutVars>
      </dgm:prSet>
      <dgm:spPr/>
    </dgm:pt>
    <dgm:pt modelId="{A605578C-E90D-40E6-8A27-AA264945989E}" type="pres">
      <dgm:prSet presAssocID="{72F9EE0A-859D-4243-8809-C8291CA934A3}" presName="invisiNode" presStyleLbl="node1" presStyleIdx="1" presStyleCnt="3"/>
      <dgm:spPr/>
    </dgm:pt>
    <dgm:pt modelId="{3F6A064A-245F-41E1-A68D-E0DE8CC886F9}" type="pres">
      <dgm:prSet presAssocID="{72F9EE0A-859D-4243-8809-C8291CA934A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717EC6B6-A2E0-48F0-B704-6501779F0AE7}" type="pres">
      <dgm:prSet presAssocID="{35DD497D-8BD7-420B-A9F0-FB9A53D4645B}" presName="sibTrans" presStyleLbl="sibTrans2D1" presStyleIdx="0" presStyleCnt="0"/>
      <dgm:spPr/>
    </dgm:pt>
    <dgm:pt modelId="{05E5E6FB-B370-45BD-9BDB-8108BB59FE25}" type="pres">
      <dgm:prSet presAssocID="{6975E522-5DE1-438F-AC9D-D3078F191A1A}" presName="compNode" presStyleCnt="0"/>
      <dgm:spPr/>
    </dgm:pt>
    <dgm:pt modelId="{896B0FDB-1A56-4F84-BB39-76033F4553C4}" type="pres">
      <dgm:prSet presAssocID="{6975E522-5DE1-438F-AC9D-D3078F191A1A}" presName="bkgdShape" presStyleLbl="node1" presStyleIdx="2" presStyleCnt="3" custLinFactNeighborX="151" custLinFactNeighborY="624"/>
      <dgm:spPr/>
    </dgm:pt>
    <dgm:pt modelId="{E8F09AF3-A5A6-45F1-B360-E160A4391391}" type="pres">
      <dgm:prSet presAssocID="{6975E522-5DE1-438F-AC9D-D3078F191A1A}" presName="nodeTx" presStyleLbl="node1" presStyleIdx="2" presStyleCnt="3">
        <dgm:presLayoutVars>
          <dgm:bulletEnabled val="1"/>
        </dgm:presLayoutVars>
      </dgm:prSet>
      <dgm:spPr/>
    </dgm:pt>
    <dgm:pt modelId="{A041C017-010C-44C8-9FC5-9C6718C96432}" type="pres">
      <dgm:prSet presAssocID="{6975E522-5DE1-438F-AC9D-D3078F191A1A}" presName="invisiNode" presStyleLbl="node1" presStyleIdx="2" presStyleCnt="3"/>
      <dgm:spPr/>
    </dgm:pt>
    <dgm:pt modelId="{90E3911A-DFB7-456F-A2CC-4656C2929544}" type="pres">
      <dgm:prSet presAssocID="{6975E522-5DE1-438F-AC9D-D3078F191A1A}" presName="imagNode" presStyleLbl="fgImgPlace1" presStyleIdx="2" presStyleCnt="3" custScaleX="10400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dgm:spPr>
    </dgm:pt>
  </dgm:ptLst>
  <dgm:cxnLst>
    <dgm:cxn modelId="{1BDA8C28-8ECA-4654-A006-0F2F0483DD1E}" type="presOf" srcId="{6A65A58B-3EB2-4F1F-AC25-AA7BA5F27028}" destId="{1879A381-04A7-4C4E-989B-C91B2FBF7C02}" srcOrd="0" destOrd="0" presId="urn:microsoft.com/office/officeart/2005/8/layout/hList7"/>
    <dgm:cxn modelId="{B0E25561-C755-48ED-BABB-67123EB54B4B}" type="presOf" srcId="{72F9EE0A-859D-4243-8809-C8291CA934A3}" destId="{2A36D197-C091-4873-9F01-0337BF627E32}" srcOrd="0" destOrd="0" presId="urn:microsoft.com/office/officeart/2005/8/layout/hList7"/>
    <dgm:cxn modelId="{935D9164-956F-4915-9675-87116B4D29B5}" type="presOf" srcId="{5F6F3765-AC18-41E7-B8B0-0BF5E0235153}" destId="{BF0F3771-4C52-4C5A-9F76-0A4E64CE1BCD}" srcOrd="0" destOrd="0" presId="urn:microsoft.com/office/officeart/2005/8/layout/hList7"/>
    <dgm:cxn modelId="{CE268348-9D24-4372-8C42-081585D9D650}" type="presOf" srcId="{C3FE36B8-F3DB-4908-96BC-29512E57C1F8}" destId="{DE990700-730D-4E05-AC59-D04036C1EA4C}" srcOrd="0" destOrd="0" presId="urn:microsoft.com/office/officeart/2005/8/layout/hList7"/>
    <dgm:cxn modelId="{81B2DB6D-5897-47A9-A603-BEBEB7AFACF9}" type="presOf" srcId="{72F9EE0A-859D-4243-8809-C8291CA934A3}" destId="{E3566074-2DD3-456F-9819-9F64DFC10CF6}" srcOrd="1" destOrd="0" presId="urn:microsoft.com/office/officeart/2005/8/layout/hList7"/>
    <dgm:cxn modelId="{BA2D0857-B6BC-4518-9D44-E2957D57FB1D}" type="presOf" srcId="{6975E522-5DE1-438F-AC9D-D3078F191A1A}" destId="{E8F09AF3-A5A6-45F1-B360-E160A4391391}" srcOrd="1" destOrd="0" presId="urn:microsoft.com/office/officeart/2005/8/layout/hList7"/>
    <dgm:cxn modelId="{4F11BC80-B7B5-42C4-BA14-6584DBFDB9AB}" srcId="{6A65A58B-3EB2-4F1F-AC25-AA7BA5F27028}" destId="{72F9EE0A-859D-4243-8809-C8291CA934A3}" srcOrd="1" destOrd="0" parTransId="{A3A3A770-954C-435A-A852-32293E663CC1}" sibTransId="{35DD497D-8BD7-420B-A9F0-FB9A53D4645B}"/>
    <dgm:cxn modelId="{0CD3938B-11D8-48BA-A989-B20B018B26E7}" type="presOf" srcId="{5F6F3765-AC18-41E7-B8B0-0BF5E0235153}" destId="{D7AE0D0C-274C-453F-8942-9F77D5EC27D7}" srcOrd="1" destOrd="0" presId="urn:microsoft.com/office/officeart/2005/8/layout/hList7"/>
    <dgm:cxn modelId="{D8D245B1-4EA8-49D0-950D-D46C91A9C865}" srcId="{6A65A58B-3EB2-4F1F-AC25-AA7BA5F27028}" destId="{6975E522-5DE1-438F-AC9D-D3078F191A1A}" srcOrd="2" destOrd="0" parTransId="{5123813D-7B4F-455D-A556-8250E3C7E811}" sibTransId="{88040C1A-8A05-4F1F-9088-62AC3521108E}"/>
    <dgm:cxn modelId="{BBF31EBA-46E5-4FA5-B331-553D81AFCCA7}" type="presOf" srcId="{35DD497D-8BD7-420B-A9F0-FB9A53D4645B}" destId="{717EC6B6-A2E0-48F0-B704-6501779F0AE7}" srcOrd="0" destOrd="0" presId="urn:microsoft.com/office/officeart/2005/8/layout/hList7"/>
    <dgm:cxn modelId="{3EE0C6BA-D902-489B-BEA6-7F19E78F8BC8}" type="presOf" srcId="{6975E522-5DE1-438F-AC9D-D3078F191A1A}" destId="{896B0FDB-1A56-4F84-BB39-76033F4553C4}" srcOrd="0" destOrd="0" presId="urn:microsoft.com/office/officeart/2005/8/layout/hList7"/>
    <dgm:cxn modelId="{863071F8-7D82-490D-9BF7-9B7B0859AA25}" srcId="{6A65A58B-3EB2-4F1F-AC25-AA7BA5F27028}" destId="{5F6F3765-AC18-41E7-B8B0-0BF5E0235153}" srcOrd="0" destOrd="0" parTransId="{46413377-8E3C-4EE3-9A30-98EC6D2622EC}" sibTransId="{C3FE36B8-F3DB-4908-96BC-29512E57C1F8}"/>
    <dgm:cxn modelId="{4B397165-1436-4964-9A3A-91231A50E6CE}" type="presParOf" srcId="{1879A381-04A7-4C4E-989B-C91B2FBF7C02}" destId="{699CCFB4-C38B-47A7-A0FD-47BC19B8F3F0}" srcOrd="0" destOrd="0" presId="urn:microsoft.com/office/officeart/2005/8/layout/hList7"/>
    <dgm:cxn modelId="{4FE248A3-B6F9-4354-8753-601DD991453A}" type="presParOf" srcId="{1879A381-04A7-4C4E-989B-C91B2FBF7C02}" destId="{A6B250B8-1658-45AA-841E-90DFF7C41156}" srcOrd="1" destOrd="0" presId="urn:microsoft.com/office/officeart/2005/8/layout/hList7"/>
    <dgm:cxn modelId="{9EAB1020-72B2-4F45-97BE-9E97DD2D66A9}" type="presParOf" srcId="{A6B250B8-1658-45AA-841E-90DFF7C41156}" destId="{A1439AE9-1DE1-4659-A5E7-022EE149529E}" srcOrd="0" destOrd="0" presId="urn:microsoft.com/office/officeart/2005/8/layout/hList7"/>
    <dgm:cxn modelId="{4680C921-CE2C-47B0-A6FD-894B2DBB6437}" type="presParOf" srcId="{A1439AE9-1DE1-4659-A5E7-022EE149529E}" destId="{BF0F3771-4C52-4C5A-9F76-0A4E64CE1BCD}" srcOrd="0" destOrd="0" presId="urn:microsoft.com/office/officeart/2005/8/layout/hList7"/>
    <dgm:cxn modelId="{02838FCC-52A2-40E6-8703-95B436C07F76}" type="presParOf" srcId="{A1439AE9-1DE1-4659-A5E7-022EE149529E}" destId="{D7AE0D0C-274C-453F-8942-9F77D5EC27D7}" srcOrd="1" destOrd="0" presId="urn:microsoft.com/office/officeart/2005/8/layout/hList7"/>
    <dgm:cxn modelId="{A1F9D267-0112-4CCC-A58E-989C209FC782}" type="presParOf" srcId="{A1439AE9-1DE1-4659-A5E7-022EE149529E}" destId="{439F7631-66B4-4A60-9406-C22965D73722}" srcOrd="2" destOrd="0" presId="urn:microsoft.com/office/officeart/2005/8/layout/hList7"/>
    <dgm:cxn modelId="{82C0E876-7043-47EF-90F6-4A98AF092CCC}" type="presParOf" srcId="{A1439AE9-1DE1-4659-A5E7-022EE149529E}" destId="{5C22D4AB-4C79-4E0D-B643-FA74F8B69CF3}" srcOrd="3" destOrd="0" presId="urn:microsoft.com/office/officeart/2005/8/layout/hList7"/>
    <dgm:cxn modelId="{23F37425-DBB0-4E5C-86BC-9C85D609C3BC}" type="presParOf" srcId="{A6B250B8-1658-45AA-841E-90DFF7C41156}" destId="{DE990700-730D-4E05-AC59-D04036C1EA4C}" srcOrd="1" destOrd="0" presId="urn:microsoft.com/office/officeart/2005/8/layout/hList7"/>
    <dgm:cxn modelId="{C3B4D8E2-777B-4C2F-BE1E-A6F90738F872}" type="presParOf" srcId="{A6B250B8-1658-45AA-841E-90DFF7C41156}" destId="{F8831B45-42B9-48EE-8854-5D4AFEE005FD}" srcOrd="2" destOrd="0" presId="urn:microsoft.com/office/officeart/2005/8/layout/hList7"/>
    <dgm:cxn modelId="{FF55682E-A86A-4733-AC38-6C60F048C62A}" type="presParOf" srcId="{F8831B45-42B9-48EE-8854-5D4AFEE005FD}" destId="{2A36D197-C091-4873-9F01-0337BF627E32}" srcOrd="0" destOrd="0" presId="urn:microsoft.com/office/officeart/2005/8/layout/hList7"/>
    <dgm:cxn modelId="{5D99F276-C210-4AA2-8C6E-C899A714B5A1}" type="presParOf" srcId="{F8831B45-42B9-48EE-8854-5D4AFEE005FD}" destId="{E3566074-2DD3-456F-9819-9F64DFC10CF6}" srcOrd="1" destOrd="0" presId="urn:microsoft.com/office/officeart/2005/8/layout/hList7"/>
    <dgm:cxn modelId="{811FF83B-8D1C-4B1C-A2E4-288C3E06889E}" type="presParOf" srcId="{F8831B45-42B9-48EE-8854-5D4AFEE005FD}" destId="{A605578C-E90D-40E6-8A27-AA264945989E}" srcOrd="2" destOrd="0" presId="urn:microsoft.com/office/officeart/2005/8/layout/hList7"/>
    <dgm:cxn modelId="{39FB1D9B-B558-431B-90AC-0E54D706023C}" type="presParOf" srcId="{F8831B45-42B9-48EE-8854-5D4AFEE005FD}" destId="{3F6A064A-245F-41E1-A68D-E0DE8CC886F9}" srcOrd="3" destOrd="0" presId="urn:microsoft.com/office/officeart/2005/8/layout/hList7"/>
    <dgm:cxn modelId="{DE727DB9-DF10-4857-BFAB-F228644BE542}" type="presParOf" srcId="{A6B250B8-1658-45AA-841E-90DFF7C41156}" destId="{717EC6B6-A2E0-48F0-B704-6501779F0AE7}" srcOrd="3" destOrd="0" presId="urn:microsoft.com/office/officeart/2005/8/layout/hList7"/>
    <dgm:cxn modelId="{70687B61-B9C6-476E-8399-2E28B2E18A27}" type="presParOf" srcId="{A6B250B8-1658-45AA-841E-90DFF7C41156}" destId="{05E5E6FB-B370-45BD-9BDB-8108BB59FE25}" srcOrd="4" destOrd="0" presId="urn:microsoft.com/office/officeart/2005/8/layout/hList7"/>
    <dgm:cxn modelId="{818F8093-701C-4B34-AA5F-94D71B06C49D}" type="presParOf" srcId="{05E5E6FB-B370-45BD-9BDB-8108BB59FE25}" destId="{896B0FDB-1A56-4F84-BB39-76033F4553C4}" srcOrd="0" destOrd="0" presId="urn:microsoft.com/office/officeart/2005/8/layout/hList7"/>
    <dgm:cxn modelId="{FCE63493-5398-45B5-B97B-80C9E1DBC782}" type="presParOf" srcId="{05E5E6FB-B370-45BD-9BDB-8108BB59FE25}" destId="{E8F09AF3-A5A6-45F1-B360-E160A4391391}" srcOrd="1" destOrd="0" presId="urn:microsoft.com/office/officeart/2005/8/layout/hList7"/>
    <dgm:cxn modelId="{0263D7CA-411A-44DF-89F7-2DE40474442E}" type="presParOf" srcId="{05E5E6FB-B370-45BD-9BDB-8108BB59FE25}" destId="{A041C017-010C-44C8-9FC5-9C6718C96432}" srcOrd="2" destOrd="0" presId="urn:microsoft.com/office/officeart/2005/8/layout/hList7"/>
    <dgm:cxn modelId="{288B9E86-496B-4F92-910F-9AE68FD569B9}" type="presParOf" srcId="{05E5E6FB-B370-45BD-9BDB-8108BB59FE25}" destId="{90E3911A-DFB7-456F-A2CC-4656C292954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448DF5-30B9-483D-AA88-DF06CCD60925}" type="doc">
      <dgm:prSet loTypeId="urn:microsoft.com/office/officeart/2005/8/layout/pyramid2" loCatId="list" qsTypeId="urn:microsoft.com/office/officeart/2005/8/quickstyle/simple1" qsCatId="simple" csTypeId="urn:microsoft.com/office/officeart/2005/8/colors/colorful5" csCatId="colorful" phldr="1"/>
      <dgm:spPr/>
    </dgm:pt>
    <dgm:pt modelId="{DF4403AF-DE0A-4630-8E25-6F16A628E158}">
      <dgm:prSet custT="1"/>
      <dgm:spPr/>
      <dgm:t>
        <a:bodyPr/>
        <a:lstStyle/>
        <a:p>
          <a:r>
            <a:rPr lang="en-US" sz="1600" dirty="0">
              <a:latin typeface="+mj-lt"/>
            </a:rPr>
            <a:t>Data systems enhancements to ensure cost containment and quality review</a:t>
          </a:r>
        </a:p>
      </dgm:t>
    </dgm:pt>
    <dgm:pt modelId="{3BB11682-4F1D-4563-9974-2F4867988D6F}" type="parTrans" cxnId="{E4BD9421-7543-455A-90B8-5F1A6A5F42FE}">
      <dgm:prSet/>
      <dgm:spPr/>
      <dgm:t>
        <a:bodyPr/>
        <a:lstStyle/>
        <a:p>
          <a:endParaRPr lang="en-US"/>
        </a:p>
      </dgm:t>
    </dgm:pt>
    <dgm:pt modelId="{4D4D82DF-DED0-4057-AFD5-3321BBF66EC3}" type="sibTrans" cxnId="{E4BD9421-7543-455A-90B8-5F1A6A5F42FE}">
      <dgm:prSet/>
      <dgm:spPr/>
      <dgm:t>
        <a:bodyPr/>
        <a:lstStyle/>
        <a:p>
          <a:endParaRPr lang="en-US"/>
        </a:p>
      </dgm:t>
    </dgm:pt>
    <dgm:pt modelId="{296C6C47-F089-4FD1-A16E-3F112090490E}">
      <dgm:prSet custT="1"/>
      <dgm:spPr/>
      <dgm:t>
        <a:bodyPr/>
        <a:lstStyle/>
        <a:p>
          <a:r>
            <a:rPr lang="en-US" sz="1600" dirty="0">
              <a:latin typeface="+mj-lt"/>
            </a:rPr>
            <a:t>Quality and Performance Measures (Medicaid and Beyond)</a:t>
          </a:r>
        </a:p>
      </dgm:t>
    </dgm:pt>
    <dgm:pt modelId="{69C1C200-7EF0-48E1-AE5F-980D7AA545D5}" type="parTrans" cxnId="{ED8E16E0-28B4-4B5C-B828-71FEDF48D004}">
      <dgm:prSet/>
      <dgm:spPr/>
      <dgm:t>
        <a:bodyPr/>
        <a:lstStyle/>
        <a:p>
          <a:endParaRPr lang="en-US"/>
        </a:p>
      </dgm:t>
    </dgm:pt>
    <dgm:pt modelId="{EFA8EA96-EF83-4602-9935-99949DE26083}" type="sibTrans" cxnId="{ED8E16E0-28B4-4B5C-B828-71FEDF48D004}">
      <dgm:prSet/>
      <dgm:spPr/>
      <dgm:t>
        <a:bodyPr/>
        <a:lstStyle/>
        <a:p>
          <a:endParaRPr lang="en-US"/>
        </a:p>
      </dgm:t>
    </dgm:pt>
    <dgm:pt modelId="{9713D448-408D-49CC-A732-27617B1C650C}">
      <dgm:prSet custT="1"/>
      <dgm:spPr/>
      <dgm:t>
        <a:bodyPr/>
        <a:lstStyle/>
        <a:p>
          <a:r>
            <a:rPr lang="en-US" sz="1600" dirty="0">
              <a:latin typeface="+mj-lt"/>
            </a:rPr>
            <a:t>Enhanced Contract Management</a:t>
          </a:r>
        </a:p>
      </dgm:t>
    </dgm:pt>
    <dgm:pt modelId="{B21661AC-2668-4AB3-8369-0AFA07D4F2DA}" type="parTrans" cxnId="{B9E5FA8D-3FD1-43CC-8CDA-BDF8897A9DB4}">
      <dgm:prSet/>
      <dgm:spPr/>
      <dgm:t>
        <a:bodyPr/>
        <a:lstStyle/>
        <a:p>
          <a:endParaRPr lang="en-US"/>
        </a:p>
      </dgm:t>
    </dgm:pt>
    <dgm:pt modelId="{B5587206-50AB-432C-9071-4E4BF6606E3A}" type="sibTrans" cxnId="{B9E5FA8D-3FD1-43CC-8CDA-BDF8897A9DB4}">
      <dgm:prSet/>
      <dgm:spPr/>
      <dgm:t>
        <a:bodyPr/>
        <a:lstStyle/>
        <a:p>
          <a:endParaRPr lang="en-US"/>
        </a:p>
      </dgm:t>
    </dgm:pt>
    <dgm:pt modelId="{BD863390-57D2-412A-A301-D2281280CEA3}">
      <dgm:prSet custT="1"/>
      <dgm:spPr/>
      <dgm:t>
        <a:bodyPr/>
        <a:lstStyle/>
        <a:p>
          <a:r>
            <a:rPr lang="en-US" sz="1600" dirty="0">
              <a:latin typeface="+mj-lt"/>
            </a:rPr>
            <a:t>In-house Strategic Planning Expertise</a:t>
          </a:r>
        </a:p>
      </dgm:t>
    </dgm:pt>
    <dgm:pt modelId="{04ADA714-799B-4DFD-B4E1-340569DA1760}" type="parTrans" cxnId="{BDF04C79-EAB1-44CA-A6C0-95EC1FAE931A}">
      <dgm:prSet/>
      <dgm:spPr/>
      <dgm:t>
        <a:bodyPr/>
        <a:lstStyle/>
        <a:p>
          <a:endParaRPr lang="en-US"/>
        </a:p>
      </dgm:t>
    </dgm:pt>
    <dgm:pt modelId="{9337476B-4A65-487A-B170-8794AAF0D2C2}" type="sibTrans" cxnId="{BDF04C79-EAB1-44CA-A6C0-95EC1FAE931A}">
      <dgm:prSet/>
      <dgm:spPr/>
      <dgm:t>
        <a:bodyPr/>
        <a:lstStyle/>
        <a:p>
          <a:endParaRPr lang="en-US"/>
        </a:p>
      </dgm:t>
    </dgm:pt>
    <dgm:pt modelId="{78621ED4-F392-4BAC-A2D6-B4375786D37A}" type="pres">
      <dgm:prSet presAssocID="{BA448DF5-30B9-483D-AA88-DF06CCD60925}" presName="compositeShape" presStyleCnt="0">
        <dgm:presLayoutVars>
          <dgm:dir/>
          <dgm:resizeHandles/>
        </dgm:presLayoutVars>
      </dgm:prSet>
      <dgm:spPr/>
    </dgm:pt>
    <dgm:pt modelId="{DCC2DCA7-1F9E-43A4-A0D9-36B67F7F891D}" type="pres">
      <dgm:prSet presAssocID="{BA448DF5-30B9-483D-AA88-DF06CCD60925}" presName="pyramid" presStyleLbl="node1" presStyleIdx="0" presStyleCnt="1" custScaleY="80000" custLinFactNeighborX="-74022" custLinFactNeighborY="4120"/>
      <dgm:spPr/>
    </dgm:pt>
    <dgm:pt modelId="{3E8033FD-E7AC-4A38-AEFE-0166D48C6F56}" type="pres">
      <dgm:prSet presAssocID="{BA448DF5-30B9-483D-AA88-DF06CCD60925}" presName="theList" presStyleCnt="0"/>
      <dgm:spPr/>
    </dgm:pt>
    <dgm:pt modelId="{95E9DF93-CA57-4454-A04F-5507E8FBE9FF}" type="pres">
      <dgm:prSet presAssocID="{DF4403AF-DE0A-4630-8E25-6F16A628E158}" presName="aNode" presStyleLbl="fgAcc1" presStyleIdx="0" presStyleCnt="4" custScaleX="288941" custLinFactNeighborX="19080" custLinFactNeighborY="59993">
        <dgm:presLayoutVars>
          <dgm:bulletEnabled val="1"/>
        </dgm:presLayoutVars>
      </dgm:prSet>
      <dgm:spPr/>
    </dgm:pt>
    <dgm:pt modelId="{A93C1826-350B-4C41-8A26-9E60FEAEB410}" type="pres">
      <dgm:prSet presAssocID="{DF4403AF-DE0A-4630-8E25-6F16A628E158}" presName="aSpace" presStyleCnt="0"/>
      <dgm:spPr/>
    </dgm:pt>
    <dgm:pt modelId="{E67E41F4-05FD-4DA5-B51F-7D4A99108C5B}" type="pres">
      <dgm:prSet presAssocID="{296C6C47-F089-4FD1-A16E-3F112090490E}" presName="aNode" presStyleLbl="fgAcc1" presStyleIdx="1" presStyleCnt="4" custScaleX="357995" custLinFactNeighborX="23015" custLinFactNeighborY="35206">
        <dgm:presLayoutVars>
          <dgm:bulletEnabled val="1"/>
        </dgm:presLayoutVars>
      </dgm:prSet>
      <dgm:spPr/>
    </dgm:pt>
    <dgm:pt modelId="{98420CA8-CBDC-4009-8D4C-2A62589B000B}" type="pres">
      <dgm:prSet presAssocID="{296C6C47-F089-4FD1-A16E-3F112090490E}" presName="aSpace" presStyleCnt="0"/>
      <dgm:spPr/>
    </dgm:pt>
    <dgm:pt modelId="{C61AE15C-8115-44DC-BC68-0131C790F16C}" type="pres">
      <dgm:prSet presAssocID="{9713D448-408D-49CC-A732-27617B1C650C}" presName="aNode" presStyleLbl="fgAcc1" presStyleIdx="2" presStyleCnt="4" custScaleX="287998" custLinFactNeighborX="15278" custLinFactNeighborY="10421">
        <dgm:presLayoutVars>
          <dgm:bulletEnabled val="1"/>
        </dgm:presLayoutVars>
      </dgm:prSet>
      <dgm:spPr/>
    </dgm:pt>
    <dgm:pt modelId="{46000F82-4E6E-4B43-89D9-FAA2B06223E9}" type="pres">
      <dgm:prSet presAssocID="{9713D448-408D-49CC-A732-27617B1C650C}" presName="aSpace" presStyleCnt="0"/>
      <dgm:spPr/>
    </dgm:pt>
    <dgm:pt modelId="{8915B28A-04AA-4DC3-A559-2F2B8C41D3FB}" type="pres">
      <dgm:prSet presAssocID="{BD863390-57D2-412A-A301-D2281280CEA3}" presName="aNode" presStyleLbl="fgAcc1" presStyleIdx="3" presStyleCnt="4" custScaleX="297491" custLinFactY="-4925" custLinFactNeighborX="12161" custLinFactNeighborY="-100000">
        <dgm:presLayoutVars>
          <dgm:bulletEnabled val="1"/>
        </dgm:presLayoutVars>
      </dgm:prSet>
      <dgm:spPr/>
    </dgm:pt>
    <dgm:pt modelId="{F2E382F0-B668-42F7-94F7-B986CCED919F}" type="pres">
      <dgm:prSet presAssocID="{BD863390-57D2-412A-A301-D2281280CEA3}" presName="aSpace" presStyleCnt="0"/>
      <dgm:spPr/>
    </dgm:pt>
  </dgm:ptLst>
  <dgm:cxnLst>
    <dgm:cxn modelId="{A6931009-003B-4076-888F-5BA3027121EE}" type="presOf" srcId="{DF4403AF-DE0A-4630-8E25-6F16A628E158}" destId="{95E9DF93-CA57-4454-A04F-5507E8FBE9FF}" srcOrd="0" destOrd="0" presId="urn:microsoft.com/office/officeart/2005/8/layout/pyramid2"/>
    <dgm:cxn modelId="{E4BD9421-7543-455A-90B8-5F1A6A5F42FE}" srcId="{BA448DF5-30B9-483D-AA88-DF06CCD60925}" destId="{DF4403AF-DE0A-4630-8E25-6F16A628E158}" srcOrd="0" destOrd="0" parTransId="{3BB11682-4F1D-4563-9974-2F4867988D6F}" sibTransId="{4D4D82DF-DED0-4057-AFD5-3321BBF66EC3}"/>
    <dgm:cxn modelId="{F4106127-ED30-4B73-9262-DCBF840849DB}" type="presOf" srcId="{9713D448-408D-49CC-A732-27617B1C650C}" destId="{C61AE15C-8115-44DC-BC68-0131C790F16C}" srcOrd="0" destOrd="0" presId="urn:microsoft.com/office/officeart/2005/8/layout/pyramid2"/>
    <dgm:cxn modelId="{E20C1957-1B5F-472A-9DDC-0FD0C5F86876}" type="presOf" srcId="{296C6C47-F089-4FD1-A16E-3F112090490E}" destId="{E67E41F4-05FD-4DA5-B51F-7D4A99108C5B}" srcOrd="0" destOrd="0" presId="urn:microsoft.com/office/officeart/2005/8/layout/pyramid2"/>
    <dgm:cxn modelId="{BDF04C79-EAB1-44CA-A6C0-95EC1FAE931A}" srcId="{BA448DF5-30B9-483D-AA88-DF06CCD60925}" destId="{BD863390-57D2-412A-A301-D2281280CEA3}" srcOrd="3" destOrd="0" parTransId="{04ADA714-799B-4DFD-B4E1-340569DA1760}" sibTransId="{9337476B-4A65-487A-B170-8794AAF0D2C2}"/>
    <dgm:cxn modelId="{B9E5FA8D-3FD1-43CC-8CDA-BDF8897A9DB4}" srcId="{BA448DF5-30B9-483D-AA88-DF06CCD60925}" destId="{9713D448-408D-49CC-A732-27617B1C650C}" srcOrd="2" destOrd="0" parTransId="{B21661AC-2668-4AB3-8369-0AFA07D4F2DA}" sibTransId="{B5587206-50AB-432C-9071-4E4BF6606E3A}"/>
    <dgm:cxn modelId="{31A392AB-1B43-444F-B2FC-5DFB1DC16839}" type="presOf" srcId="{BD863390-57D2-412A-A301-D2281280CEA3}" destId="{8915B28A-04AA-4DC3-A559-2F2B8C41D3FB}" srcOrd="0" destOrd="0" presId="urn:microsoft.com/office/officeart/2005/8/layout/pyramid2"/>
    <dgm:cxn modelId="{ED8E16E0-28B4-4B5C-B828-71FEDF48D004}" srcId="{BA448DF5-30B9-483D-AA88-DF06CCD60925}" destId="{296C6C47-F089-4FD1-A16E-3F112090490E}" srcOrd="1" destOrd="0" parTransId="{69C1C200-7EF0-48E1-AE5F-980D7AA545D5}" sibTransId="{EFA8EA96-EF83-4602-9935-99949DE26083}"/>
    <dgm:cxn modelId="{2C691CF9-DEE7-4579-A80A-2A222A88EA25}" type="presOf" srcId="{BA448DF5-30B9-483D-AA88-DF06CCD60925}" destId="{78621ED4-F392-4BAC-A2D6-B4375786D37A}" srcOrd="0" destOrd="0" presId="urn:microsoft.com/office/officeart/2005/8/layout/pyramid2"/>
    <dgm:cxn modelId="{0DB9B237-7629-4D9B-8357-BCFD2B652B19}" type="presParOf" srcId="{78621ED4-F392-4BAC-A2D6-B4375786D37A}" destId="{DCC2DCA7-1F9E-43A4-A0D9-36B67F7F891D}" srcOrd="0" destOrd="0" presId="urn:microsoft.com/office/officeart/2005/8/layout/pyramid2"/>
    <dgm:cxn modelId="{B2476DD9-2051-464F-9877-D0BF51AB35EA}" type="presParOf" srcId="{78621ED4-F392-4BAC-A2D6-B4375786D37A}" destId="{3E8033FD-E7AC-4A38-AEFE-0166D48C6F56}" srcOrd="1" destOrd="0" presId="urn:microsoft.com/office/officeart/2005/8/layout/pyramid2"/>
    <dgm:cxn modelId="{04E6E9E7-5BA5-47F8-8324-8D798F9B65C8}" type="presParOf" srcId="{3E8033FD-E7AC-4A38-AEFE-0166D48C6F56}" destId="{95E9DF93-CA57-4454-A04F-5507E8FBE9FF}" srcOrd="0" destOrd="0" presId="urn:microsoft.com/office/officeart/2005/8/layout/pyramid2"/>
    <dgm:cxn modelId="{A0FB1EA5-D75A-448C-993A-DB07551504E0}" type="presParOf" srcId="{3E8033FD-E7AC-4A38-AEFE-0166D48C6F56}" destId="{A93C1826-350B-4C41-8A26-9E60FEAEB410}" srcOrd="1" destOrd="0" presId="urn:microsoft.com/office/officeart/2005/8/layout/pyramid2"/>
    <dgm:cxn modelId="{C53CE1E0-4278-4DBC-AD7B-F6ACE5A8DC90}" type="presParOf" srcId="{3E8033FD-E7AC-4A38-AEFE-0166D48C6F56}" destId="{E67E41F4-05FD-4DA5-B51F-7D4A99108C5B}" srcOrd="2" destOrd="0" presId="urn:microsoft.com/office/officeart/2005/8/layout/pyramid2"/>
    <dgm:cxn modelId="{CEA7F097-AC3E-4A3D-B8C2-DE93112D80DF}" type="presParOf" srcId="{3E8033FD-E7AC-4A38-AEFE-0166D48C6F56}" destId="{98420CA8-CBDC-4009-8D4C-2A62589B000B}" srcOrd="3" destOrd="0" presId="urn:microsoft.com/office/officeart/2005/8/layout/pyramid2"/>
    <dgm:cxn modelId="{CC1070CB-3173-4F0C-9043-0392B0C05453}" type="presParOf" srcId="{3E8033FD-E7AC-4A38-AEFE-0166D48C6F56}" destId="{C61AE15C-8115-44DC-BC68-0131C790F16C}" srcOrd="4" destOrd="0" presId="urn:microsoft.com/office/officeart/2005/8/layout/pyramid2"/>
    <dgm:cxn modelId="{F5CE9B27-8F7C-4B0A-9F7B-FCA0449E46C6}" type="presParOf" srcId="{3E8033FD-E7AC-4A38-AEFE-0166D48C6F56}" destId="{46000F82-4E6E-4B43-89D9-FAA2B06223E9}" srcOrd="5" destOrd="0" presId="urn:microsoft.com/office/officeart/2005/8/layout/pyramid2"/>
    <dgm:cxn modelId="{D733AF88-0FFD-4239-9831-2DD2C6A8B701}" type="presParOf" srcId="{3E8033FD-E7AC-4A38-AEFE-0166D48C6F56}" destId="{8915B28A-04AA-4DC3-A559-2F2B8C41D3FB}" srcOrd="6" destOrd="0" presId="urn:microsoft.com/office/officeart/2005/8/layout/pyramid2"/>
    <dgm:cxn modelId="{AD4D7C5E-1B3E-4416-8588-FCAF1438599E}" type="presParOf" srcId="{3E8033FD-E7AC-4A38-AEFE-0166D48C6F56}" destId="{F2E382F0-B668-42F7-94F7-B986CCED919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448DF5-30B9-483D-AA88-DF06CCD60925}" type="doc">
      <dgm:prSet loTypeId="urn:microsoft.com/office/officeart/2005/8/layout/pyramid2" loCatId="list" qsTypeId="urn:microsoft.com/office/officeart/2005/8/quickstyle/simple1" qsCatId="simple" csTypeId="urn:microsoft.com/office/officeart/2005/8/colors/colorful5" csCatId="colorful" phldr="1"/>
      <dgm:spPr/>
    </dgm:pt>
    <dgm:pt modelId="{B983B75D-85BF-480F-8E6F-319C730D22D7}">
      <dgm:prSet custT="1"/>
      <dgm:spPr/>
      <dgm:t>
        <a:bodyPr/>
        <a:lstStyle/>
        <a:p>
          <a:r>
            <a:rPr lang="en-US" sz="1600" dirty="0">
              <a:latin typeface="+mj-lt"/>
            </a:rPr>
            <a:t>Fewer reviews, increased risk of undetected fraud, increased repeat audit findings, increase risk of poor Medicaid cost-containment</a:t>
          </a:r>
        </a:p>
      </dgm:t>
    </dgm:pt>
    <dgm:pt modelId="{21702D90-0865-4DCD-82E2-376DCB435AB7}" type="parTrans" cxnId="{733B1D6C-CD9C-4BD1-9A9F-04165ADB925F}">
      <dgm:prSet/>
      <dgm:spPr/>
      <dgm:t>
        <a:bodyPr/>
        <a:lstStyle/>
        <a:p>
          <a:endParaRPr lang="en-US"/>
        </a:p>
      </dgm:t>
    </dgm:pt>
    <dgm:pt modelId="{07009E0C-DE22-46F6-8E5C-FBBE6EDD1B77}" type="sibTrans" cxnId="{733B1D6C-CD9C-4BD1-9A9F-04165ADB925F}">
      <dgm:prSet/>
      <dgm:spPr/>
      <dgm:t>
        <a:bodyPr/>
        <a:lstStyle/>
        <a:p>
          <a:endParaRPr lang="en-US"/>
        </a:p>
      </dgm:t>
    </dgm:pt>
    <dgm:pt modelId="{7DFD7A90-953B-4C21-AEF7-5A07AC2A2827}">
      <dgm:prSet custT="1"/>
      <dgm:spPr/>
      <dgm:t>
        <a:bodyPr/>
        <a:lstStyle/>
        <a:p>
          <a:r>
            <a:rPr lang="en-US" sz="1600" i="0" dirty="0">
              <a:latin typeface="+mj-lt"/>
            </a:rPr>
            <a:t>Quality standards will necessarily decrease – fewer samples/lower distribution selected for review </a:t>
          </a:r>
        </a:p>
      </dgm:t>
    </dgm:pt>
    <dgm:pt modelId="{11416C47-9B0D-49CD-85EF-D79D48A32F9D}" type="parTrans" cxnId="{E5A07074-3CE9-44CF-AFBD-B7D0817423F8}">
      <dgm:prSet/>
      <dgm:spPr/>
      <dgm:t>
        <a:bodyPr/>
        <a:lstStyle/>
        <a:p>
          <a:endParaRPr lang="en-US"/>
        </a:p>
      </dgm:t>
    </dgm:pt>
    <dgm:pt modelId="{28F0C0FA-DA5E-4742-B29B-FA0D1D8493C7}" type="sibTrans" cxnId="{E5A07074-3CE9-44CF-AFBD-B7D0817423F8}">
      <dgm:prSet/>
      <dgm:spPr/>
      <dgm:t>
        <a:bodyPr/>
        <a:lstStyle/>
        <a:p>
          <a:endParaRPr lang="en-US"/>
        </a:p>
      </dgm:t>
    </dgm:pt>
    <dgm:pt modelId="{78621ED4-F392-4BAC-A2D6-B4375786D37A}" type="pres">
      <dgm:prSet presAssocID="{BA448DF5-30B9-483D-AA88-DF06CCD60925}" presName="compositeShape" presStyleCnt="0">
        <dgm:presLayoutVars>
          <dgm:dir/>
          <dgm:resizeHandles/>
        </dgm:presLayoutVars>
      </dgm:prSet>
      <dgm:spPr/>
    </dgm:pt>
    <dgm:pt modelId="{DCC2DCA7-1F9E-43A4-A0D9-36B67F7F891D}" type="pres">
      <dgm:prSet presAssocID="{BA448DF5-30B9-483D-AA88-DF06CCD60925}" presName="pyramid" presStyleLbl="node1" presStyleIdx="0" presStyleCnt="1" custFlipVert="1" custScaleY="80000" custLinFactNeighborX="-63808" custLinFactNeighborY="-4382"/>
      <dgm:spPr/>
    </dgm:pt>
    <dgm:pt modelId="{3E8033FD-E7AC-4A38-AEFE-0166D48C6F56}" type="pres">
      <dgm:prSet presAssocID="{BA448DF5-30B9-483D-AA88-DF06CCD60925}" presName="theList" presStyleCnt="0"/>
      <dgm:spPr/>
    </dgm:pt>
    <dgm:pt modelId="{0879C27D-C060-4FEF-A5B5-F67C1746B885}" type="pres">
      <dgm:prSet presAssocID="{B983B75D-85BF-480F-8E6F-319C730D22D7}" presName="aNode" presStyleLbl="fgAcc1" presStyleIdx="0" presStyleCnt="2" custScaleX="341880" custLinFactNeighborX="37678" custLinFactNeighborY="22539">
        <dgm:presLayoutVars>
          <dgm:bulletEnabled val="1"/>
        </dgm:presLayoutVars>
      </dgm:prSet>
      <dgm:spPr/>
    </dgm:pt>
    <dgm:pt modelId="{9E2C0ED4-2F0E-4B22-96BE-70C03A512289}" type="pres">
      <dgm:prSet presAssocID="{B983B75D-85BF-480F-8E6F-319C730D22D7}" presName="aSpace" presStyleCnt="0"/>
      <dgm:spPr/>
    </dgm:pt>
    <dgm:pt modelId="{6DDECFB4-DEF1-4B2F-A074-B91A3044AA52}" type="pres">
      <dgm:prSet presAssocID="{7DFD7A90-953B-4C21-AEF7-5A07AC2A2827}" presName="aNode" presStyleLbl="fgAcc1" presStyleIdx="1" presStyleCnt="2" custScaleX="341880" custLinFactNeighborX="38462" custLinFactNeighborY="-62515">
        <dgm:presLayoutVars>
          <dgm:bulletEnabled val="1"/>
        </dgm:presLayoutVars>
      </dgm:prSet>
      <dgm:spPr/>
    </dgm:pt>
    <dgm:pt modelId="{D7BCC4B9-9B59-422D-A7EC-10FD333FCEF5}" type="pres">
      <dgm:prSet presAssocID="{7DFD7A90-953B-4C21-AEF7-5A07AC2A2827}" presName="aSpace" presStyleCnt="0"/>
      <dgm:spPr/>
    </dgm:pt>
  </dgm:ptLst>
  <dgm:cxnLst>
    <dgm:cxn modelId="{8760C703-36FC-4551-87E6-5D323644D643}" type="presOf" srcId="{7DFD7A90-953B-4C21-AEF7-5A07AC2A2827}" destId="{6DDECFB4-DEF1-4B2F-A074-B91A3044AA52}" srcOrd="0" destOrd="0" presId="urn:microsoft.com/office/officeart/2005/8/layout/pyramid2"/>
    <dgm:cxn modelId="{7BDBA45F-658C-4643-AC91-DA224227C5AB}" type="presOf" srcId="{B983B75D-85BF-480F-8E6F-319C730D22D7}" destId="{0879C27D-C060-4FEF-A5B5-F67C1746B885}" srcOrd="0" destOrd="0" presId="urn:microsoft.com/office/officeart/2005/8/layout/pyramid2"/>
    <dgm:cxn modelId="{733B1D6C-CD9C-4BD1-9A9F-04165ADB925F}" srcId="{BA448DF5-30B9-483D-AA88-DF06CCD60925}" destId="{B983B75D-85BF-480F-8E6F-319C730D22D7}" srcOrd="0" destOrd="0" parTransId="{21702D90-0865-4DCD-82E2-376DCB435AB7}" sibTransId="{07009E0C-DE22-46F6-8E5C-FBBE6EDD1B77}"/>
    <dgm:cxn modelId="{E5A07074-3CE9-44CF-AFBD-B7D0817423F8}" srcId="{BA448DF5-30B9-483D-AA88-DF06CCD60925}" destId="{7DFD7A90-953B-4C21-AEF7-5A07AC2A2827}" srcOrd="1" destOrd="0" parTransId="{11416C47-9B0D-49CD-85EF-D79D48A32F9D}" sibTransId="{28F0C0FA-DA5E-4742-B29B-FA0D1D8493C7}"/>
    <dgm:cxn modelId="{2C691CF9-DEE7-4579-A80A-2A222A88EA25}" type="presOf" srcId="{BA448DF5-30B9-483D-AA88-DF06CCD60925}" destId="{78621ED4-F392-4BAC-A2D6-B4375786D37A}" srcOrd="0" destOrd="0" presId="urn:microsoft.com/office/officeart/2005/8/layout/pyramid2"/>
    <dgm:cxn modelId="{0DB9B237-7629-4D9B-8357-BCFD2B652B19}" type="presParOf" srcId="{78621ED4-F392-4BAC-A2D6-B4375786D37A}" destId="{DCC2DCA7-1F9E-43A4-A0D9-36B67F7F891D}" srcOrd="0" destOrd="0" presId="urn:microsoft.com/office/officeart/2005/8/layout/pyramid2"/>
    <dgm:cxn modelId="{B2476DD9-2051-464F-9877-D0BF51AB35EA}" type="presParOf" srcId="{78621ED4-F392-4BAC-A2D6-B4375786D37A}" destId="{3E8033FD-E7AC-4A38-AEFE-0166D48C6F56}" srcOrd="1" destOrd="0" presId="urn:microsoft.com/office/officeart/2005/8/layout/pyramid2"/>
    <dgm:cxn modelId="{27382A7F-7A35-4AF3-B377-913B510E29D0}" type="presParOf" srcId="{3E8033FD-E7AC-4A38-AEFE-0166D48C6F56}" destId="{0879C27D-C060-4FEF-A5B5-F67C1746B885}" srcOrd="0" destOrd="0" presId="urn:microsoft.com/office/officeart/2005/8/layout/pyramid2"/>
    <dgm:cxn modelId="{156E6E83-D4FD-4EF1-9FF8-1DB461711CD5}" type="presParOf" srcId="{3E8033FD-E7AC-4A38-AEFE-0166D48C6F56}" destId="{9E2C0ED4-2F0E-4B22-96BE-70C03A512289}" srcOrd="1" destOrd="0" presId="urn:microsoft.com/office/officeart/2005/8/layout/pyramid2"/>
    <dgm:cxn modelId="{FFB8C4B2-A05D-42EE-B82B-F8188EE33215}" type="presParOf" srcId="{3E8033FD-E7AC-4A38-AEFE-0166D48C6F56}" destId="{6DDECFB4-DEF1-4B2F-A074-B91A3044AA52}" srcOrd="2" destOrd="0" presId="urn:microsoft.com/office/officeart/2005/8/layout/pyramid2"/>
    <dgm:cxn modelId="{8CE9C4AA-D513-4A9A-A267-97349E51DC4F}" type="presParOf" srcId="{3E8033FD-E7AC-4A38-AEFE-0166D48C6F56}" destId="{D7BCC4B9-9B59-422D-A7EC-10FD333FCEF5}" srcOrd="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CF29C8-7843-46D6-9170-E5116483DCE5}"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3A55BC24-8E46-424C-B2EB-9431FA89AD85}">
      <dgm:prSet phldrT="[Text]" custT="1"/>
      <dgm:spPr/>
      <dgm:t>
        <a:bodyPr/>
        <a:lstStyle/>
        <a:p>
          <a:pPr marL="57150" lvl="1" indent="0" defTabSz="488950">
            <a:lnSpc>
              <a:spcPct val="90000"/>
            </a:lnSpc>
            <a:spcBef>
              <a:spcPct val="0"/>
            </a:spcBef>
            <a:spcAft>
              <a:spcPct val="15000"/>
            </a:spcAft>
            <a:buNone/>
          </a:pPr>
          <a:r>
            <a:rPr lang="en-US" sz="1800" dirty="0">
              <a:latin typeface="+mj-lt"/>
            </a:rPr>
            <a:t>Centers for Medicaid Services – Program Integrity (1x/3 years)</a:t>
          </a:r>
        </a:p>
      </dgm:t>
    </dgm:pt>
    <dgm:pt modelId="{26EADD43-13E7-4007-A2D8-597297FB4C8E}" type="parTrans" cxnId="{D8FDE4A6-7A2A-4818-B3CC-967505D4933B}">
      <dgm:prSet/>
      <dgm:spPr/>
      <dgm:t>
        <a:bodyPr/>
        <a:lstStyle/>
        <a:p>
          <a:endParaRPr lang="en-US"/>
        </a:p>
      </dgm:t>
    </dgm:pt>
    <dgm:pt modelId="{1B1DC989-381D-4180-9643-752CCF812008}" type="sibTrans" cxnId="{D8FDE4A6-7A2A-4818-B3CC-967505D4933B}">
      <dgm:prSet/>
      <dgm:spPr/>
      <dgm:t>
        <a:bodyPr/>
        <a:lstStyle/>
        <a:p>
          <a:endParaRPr lang="en-US"/>
        </a:p>
      </dgm:t>
    </dgm:pt>
    <dgm:pt modelId="{094E01D4-815E-415A-8781-F8E643C0E3F5}">
      <dgm:prSet phldrT="[Text]" custT="1"/>
      <dgm:spPr/>
      <dgm:t>
        <a:bodyPr/>
        <a:lstStyle/>
        <a:p>
          <a:r>
            <a:rPr lang="en-US" sz="2000" dirty="0"/>
            <a:t>One-Off</a:t>
          </a:r>
        </a:p>
      </dgm:t>
    </dgm:pt>
    <dgm:pt modelId="{DDA3F135-A743-4B9B-89CC-FB4C69A7A86D}" type="parTrans" cxnId="{67CCE7E8-0207-46D4-BF71-3E39653CFAEC}">
      <dgm:prSet/>
      <dgm:spPr/>
      <dgm:t>
        <a:bodyPr/>
        <a:lstStyle/>
        <a:p>
          <a:endParaRPr lang="en-US"/>
        </a:p>
      </dgm:t>
    </dgm:pt>
    <dgm:pt modelId="{60875546-A387-443C-AD02-E4019C80D39E}" type="sibTrans" cxnId="{67CCE7E8-0207-46D4-BF71-3E39653CFAEC}">
      <dgm:prSet/>
      <dgm:spPr/>
      <dgm:t>
        <a:bodyPr/>
        <a:lstStyle/>
        <a:p>
          <a:endParaRPr lang="en-US"/>
        </a:p>
      </dgm:t>
    </dgm:pt>
    <dgm:pt modelId="{DF707D3F-598F-4571-88E0-B166043052A7}">
      <dgm:prSet phldrT="[Text]" custT="1"/>
      <dgm:spPr/>
      <dgm:t>
        <a:bodyPr/>
        <a:lstStyle/>
        <a:p>
          <a:endParaRPr lang="en-US" sz="1400" dirty="0">
            <a:latin typeface="+mj-lt"/>
          </a:endParaRPr>
        </a:p>
      </dgm:t>
    </dgm:pt>
    <dgm:pt modelId="{D3CBA400-1CAE-4ECC-828C-838CC8A9239F}" type="parTrans" cxnId="{D821043D-DF36-4874-9F64-D85EA88A59FB}">
      <dgm:prSet/>
      <dgm:spPr/>
      <dgm:t>
        <a:bodyPr/>
        <a:lstStyle/>
        <a:p>
          <a:endParaRPr lang="en-US"/>
        </a:p>
      </dgm:t>
    </dgm:pt>
    <dgm:pt modelId="{636D6CB7-2C3E-41D3-96C0-46658AFCC432}" type="sibTrans" cxnId="{D821043D-DF36-4874-9F64-D85EA88A59FB}">
      <dgm:prSet/>
      <dgm:spPr/>
      <dgm:t>
        <a:bodyPr/>
        <a:lstStyle/>
        <a:p>
          <a:endParaRPr lang="en-US"/>
        </a:p>
      </dgm:t>
    </dgm:pt>
    <dgm:pt modelId="{53FFA3D5-CAE3-4B1E-9C07-A7689695C51C}">
      <dgm:prSet custT="1"/>
      <dgm:spPr/>
      <dgm:t>
        <a:bodyPr/>
        <a:lstStyle/>
        <a:p>
          <a:r>
            <a:rPr lang="en-US" sz="2000" dirty="0"/>
            <a:t>LBA</a:t>
          </a:r>
        </a:p>
      </dgm:t>
    </dgm:pt>
    <dgm:pt modelId="{122266A1-C2F5-4CA9-841F-FFB0CB0716C8}" type="parTrans" cxnId="{2F2E5621-C9B8-4903-8029-203B1F24454D}">
      <dgm:prSet/>
      <dgm:spPr/>
      <dgm:t>
        <a:bodyPr/>
        <a:lstStyle/>
        <a:p>
          <a:endParaRPr lang="en-US"/>
        </a:p>
      </dgm:t>
    </dgm:pt>
    <dgm:pt modelId="{FE24AA59-1306-484C-AB9E-A454D3E3E2B5}" type="sibTrans" cxnId="{2F2E5621-C9B8-4903-8029-203B1F24454D}">
      <dgm:prSet/>
      <dgm:spPr/>
      <dgm:t>
        <a:bodyPr/>
        <a:lstStyle/>
        <a:p>
          <a:endParaRPr lang="en-US"/>
        </a:p>
      </dgm:t>
    </dgm:pt>
    <dgm:pt modelId="{257C403E-BC68-4A3A-ADC3-53B3BE68F678}">
      <dgm:prSet custT="1"/>
      <dgm:spPr/>
      <dgm:t>
        <a:bodyPr/>
        <a:lstStyle/>
        <a:p>
          <a:pPr marL="57150" indent="0">
            <a:lnSpc>
              <a:spcPct val="100000"/>
            </a:lnSpc>
            <a:spcBef>
              <a:spcPts val="0"/>
            </a:spcBef>
            <a:spcAft>
              <a:spcPts val="0"/>
            </a:spcAft>
          </a:pPr>
          <a:r>
            <a:rPr lang="en-US" sz="1800" dirty="0">
              <a:latin typeface="+mj-lt"/>
            </a:rPr>
            <a:t>Bureau of Developmental Services, Unspent Appropriations (2016)</a:t>
          </a:r>
        </a:p>
      </dgm:t>
    </dgm:pt>
    <dgm:pt modelId="{AB23FE2C-7385-44FC-8CAB-489CE4DC0290}" type="parTrans" cxnId="{F7943169-ACEE-4B55-985A-8CFD688D5B05}">
      <dgm:prSet/>
      <dgm:spPr/>
      <dgm:t>
        <a:bodyPr/>
        <a:lstStyle/>
        <a:p>
          <a:endParaRPr lang="en-US"/>
        </a:p>
      </dgm:t>
    </dgm:pt>
    <dgm:pt modelId="{756D91AC-6171-4A02-AD9D-F0F2AE07BA98}" type="sibTrans" cxnId="{F7943169-ACEE-4B55-985A-8CFD688D5B05}">
      <dgm:prSet/>
      <dgm:spPr/>
      <dgm:t>
        <a:bodyPr/>
        <a:lstStyle/>
        <a:p>
          <a:endParaRPr lang="en-US"/>
        </a:p>
      </dgm:t>
    </dgm:pt>
    <dgm:pt modelId="{59E88D7B-68D8-46FE-BE92-89E4D6B08BF3}">
      <dgm:prSet phldrT="[Text]" custT="1"/>
      <dgm:spPr/>
      <dgm:t>
        <a:bodyPr/>
        <a:lstStyle/>
        <a:p>
          <a:r>
            <a:rPr lang="en-US" sz="2000" dirty="0"/>
            <a:t>Recurring</a:t>
          </a:r>
        </a:p>
      </dgm:t>
    </dgm:pt>
    <dgm:pt modelId="{E310B795-0220-48F3-AA60-53292D178FB1}" type="sibTrans" cxnId="{2E65C9E7-A4D4-4B8A-99B0-84BB249475ED}">
      <dgm:prSet/>
      <dgm:spPr/>
      <dgm:t>
        <a:bodyPr/>
        <a:lstStyle/>
        <a:p>
          <a:endParaRPr lang="en-US"/>
        </a:p>
      </dgm:t>
    </dgm:pt>
    <dgm:pt modelId="{AE57D0B1-34E7-4290-B497-8D2E9F1B0A8F}" type="parTrans" cxnId="{2E65C9E7-A4D4-4B8A-99B0-84BB249475ED}">
      <dgm:prSet/>
      <dgm:spPr/>
      <dgm:t>
        <a:bodyPr/>
        <a:lstStyle/>
        <a:p>
          <a:endParaRPr lang="en-US"/>
        </a:p>
      </dgm:t>
    </dgm:pt>
    <dgm:pt modelId="{6F1D9927-9335-4CF0-BC6D-262929689AA4}">
      <dgm:prSet custT="1"/>
      <dgm:spPr/>
      <dgm:t>
        <a:bodyPr/>
        <a:lstStyle/>
        <a:p>
          <a:endParaRPr lang="en-US" sz="1400" dirty="0">
            <a:latin typeface="+mj-lt"/>
          </a:endParaRPr>
        </a:p>
      </dgm:t>
    </dgm:pt>
    <dgm:pt modelId="{E74BAB3F-DE22-4034-A8EC-7F9CCCC69F4B}" type="parTrans" cxnId="{811DD763-86FB-492C-96BF-0053CB32F9E6}">
      <dgm:prSet/>
      <dgm:spPr/>
      <dgm:t>
        <a:bodyPr/>
        <a:lstStyle/>
        <a:p>
          <a:endParaRPr lang="en-US"/>
        </a:p>
      </dgm:t>
    </dgm:pt>
    <dgm:pt modelId="{EB552C8B-4FF6-4882-B03F-E0CCF94448A0}" type="sibTrans" cxnId="{811DD763-86FB-492C-96BF-0053CB32F9E6}">
      <dgm:prSet/>
      <dgm:spPr/>
      <dgm:t>
        <a:bodyPr/>
        <a:lstStyle/>
        <a:p>
          <a:endParaRPr lang="en-US"/>
        </a:p>
      </dgm:t>
    </dgm:pt>
    <dgm:pt modelId="{EC3ED339-280A-4D06-9179-4B11ECC08C36}">
      <dgm:prSet custT="1"/>
      <dgm:spPr/>
      <dgm:t>
        <a:bodyPr/>
        <a:lstStyle/>
        <a:p>
          <a:endParaRPr lang="en-US" sz="1400" dirty="0">
            <a:latin typeface="+mj-lt"/>
          </a:endParaRPr>
        </a:p>
      </dgm:t>
    </dgm:pt>
    <dgm:pt modelId="{24F83993-D00F-48CA-9788-DC708FFE0060}" type="parTrans" cxnId="{C225BFC0-1B77-4103-B90E-5EF215343E69}">
      <dgm:prSet/>
      <dgm:spPr/>
      <dgm:t>
        <a:bodyPr/>
        <a:lstStyle/>
        <a:p>
          <a:endParaRPr lang="en-US"/>
        </a:p>
      </dgm:t>
    </dgm:pt>
    <dgm:pt modelId="{FC73F485-DDC9-46E2-BFB3-0F6084A26157}" type="sibTrans" cxnId="{C225BFC0-1B77-4103-B90E-5EF215343E69}">
      <dgm:prSet/>
      <dgm:spPr/>
      <dgm:t>
        <a:bodyPr/>
        <a:lstStyle/>
        <a:p>
          <a:endParaRPr lang="en-US"/>
        </a:p>
      </dgm:t>
    </dgm:pt>
    <dgm:pt modelId="{46E5450C-EA6C-4D70-82C2-381D21CA9063}">
      <dgm:prSet phldrT="[Text]" custT="1"/>
      <dgm:spPr/>
      <dgm:t>
        <a:bodyPr/>
        <a:lstStyle/>
        <a:p>
          <a:pPr marL="57150" lvl="1" indent="0" defTabSz="488950">
            <a:lnSpc>
              <a:spcPct val="90000"/>
            </a:lnSpc>
            <a:spcBef>
              <a:spcPct val="0"/>
            </a:spcBef>
            <a:spcAft>
              <a:spcPct val="15000"/>
            </a:spcAft>
            <a:buNone/>
          </a:pPr>
          <a:r>
            <a:rPr lang="en-US" sz="1800" dirty="0">
              <a:latin typeface="+mj-lt"/>
            </a:rPr>
            <a:t>Payment Error Rate Measurement (PERM) (1x/3 years)</a:t>
          </a:r>
        </a:p>
      </dgm:t>
    </dgm:pt>
    <dgm:pt modelId="{783A7812-7BBA-421C-9B21-48D518362C1B}" type="parTrans" cxnId="{F3F6A8D2-85DB-4187-A0A0-8A4A47679801}">
      <dgm:prSet/>
      <dgm:spPr/>
      <dgm:t>
        <a:bodyPr/>
        <a:lstStyle/>
        <a:p>
          <a:endParaRPr lang="en-US"/>
        </a:p>
      </dgm:t>
    </dgm:pt>
    <dgm:pt modelId="{501D0D84-1A3F-46F9-9058-22B08283B968}" type="sibTrans" cxnId="{F3F6A8D2-85DB-4187-A0A0-8A4A47679801}">
      <dgm:prSet/>
      <dgm:spPr/>
      <dgm:t>
        <a:bodyPr/>
        <a:lstStyle/>
        <a:p>
          <a:endParaRPr lang="en-US"/>
        </a:p>
      </dgm:t>
    </dgm:pt>
    <dgm:pt modelId="{C49C2567-53A5-47EA-848A-7C40B073D225}">
      <dgm:prSet phldrT="[Text]" custT="1"/>
      <dgm:spPr/>
      <dgm:t>
        <a:bodyPr/>
        <a:lstStyle/>
        <a:p>
          <a:pPr marL="57150" lvl="1" indent="0" defTabSz="488950">
            <a:lnSpc>
              <a:spcPct val="90000"/>
            </a:lnSpc>
            <a:spcBef>
              <a:spcPct val="0"/>
            </a:spcBef>
            <a:spcAft>
              <a:spcPct val="15000"/>
            </a:spcAft>
            <a:buNone/>
          </a:pPr>
          <a:r>
            <a:rPr lang="en-US" sz="1800" dirty="0">
              <a:latin typeface="+mj-lt"/>
            </a:rPr>
            <a:t>Single Audit (LBA, KPMG) </a:t>
          </a:r>
        </a:p>
      </dgm:t>
    </dgm:pt>
    <dgm:pt modelId="{D9B116A1-4067-4139-B548-4BA3DC6A28AD}" type="parTrans" cxnId="{C2679593-82A0-4AD4-B96C-1D5F4626812D}">
      <dgm:prSet/>
      <dgm:spPr/>
      <dgm:t>
        <a:bodyPr/>
        <a:lstStyle/>
        <a:p>
          <a:endParaRPr lang="en-US"/>
        </a:p>
      </dgm:t>
    </dgm:pt>
    <dgm:pt modelId="{9AA19000-7F0A-4C0C-B748-216C24ADEE50}" type="sibTrans" cxnId="{C2679593-82A0-4AD4-B96C-1D5F4626812D}">
      <dgm:prSet/>
      <dgm:spPr/>
      <dgm:t>
        <a:bodyPr/>
        <a:lstStyle/>
        <a:p>
          <a:endParaRPr lang="en-US"/>
        </a:p>
      </dgm:t>
    </dgm:pt>
    <dgm:pt modelId="{4FBCED1B-7EE0-4A12-B4FE-C7F98A55C39A}">
      <dgm:prSet phldrT="[Text]" custT="1"/>
      <dgm:spPr/>
      <dgm:t>
        <a:bodyPr/>
        <a:lstStyle/>
        <a:p>
          <a:pPr marL="57150" lvl="1" indent="0" defTabSz="488950">
            <a:lnSpc>
              <a:spcPct val="90000"/>
            </a:lnSpc>
            <a:spcBef>
              <a:spcPct val="0"/>
            </a:spcBef>
            <a:spcAft>
              <a:spcPct val="15000"/>
            </a:spcAft>
            <a:buNone/>
          </a:pPr>
          <a:r>
            <a:rPr lang="en-US" sz="1800" dirty="0">
              <a:latin typeface="+mj-lt"/>
            </a:rPr>
            <a:t>CAFR Audit (LBA, KPMG)</a:t>
          </a:r>
        </a:p>
      </dgm:t>
    </dgm:pt>
    <dgm:pt modelId="{A36116FE-54C5-4712-BA13-0F48CB4FB3DB}" type="parTrans" cxnId="{136726F0-E70F-4E0D-9521-AC7EF096A249}">
      <dgm:prSet/>
      <dgm:spPr/>
      <dgm:t>
        <a:bodyPr/>
        <a:lstStyle/>
        <a:p>
          <a:endParaRPr lang="en-US"/>
        </a:p>
      </dgm:t>
    </dgm:pt>
    <dgm:pt modelId="{A2D31A62-76C4-401B-A277-85622935F630}" type="sibTrans" cxnId="{136726F0-E70F-4E0D-9521-AC7EF096A249}">
      <dgm:prSet/>
      <dgm:spPr/>
      <dgm:t>
        <a:bodyPr/>
        <a:lstStyle/>
        <a:p>
          <a:endParaRPr lang="en-US"/>
        </a:p>
      </dgm:t>
    </dgm:pt>
    <dgm:pt modelId="{680CAACC-34A5-455E-8E4D-1BC8F7FF1165}">
      <dgm:prSet custT="1"/>
      <dgm:spPr/>
      <dgm:t>
        <a:bodyPr/>
        <a:lstStyle/>
        <a:p>
          <a:r>
            <a:rPr lang="en-US" sz="1800" dirty="0">
              <a:latin typeface="+mj-lt"/>
            </a:rPr>
            <a:t>HRSA – Maternal &amp; Child Health Care</a:t>
          </a:r>
        </a:p>
      </dgm:t>
    </dgm:pt>
    <dgm:pt modelId="{AFF307A4-A33D-4A3C-9D00-84C1E0FBA350}" type="parTrans" cxnId="{B7E464CB-38AE-450C-8C10-D79EC79029CC}">
      <dgm:prSet/>
      <dgm:spPr/>
      <dgm:t>
        <a:bodyPr/>
        <a:lstStyle/>
        <a:p>
          <a:endParaRPr lang="en-US"/>
        </a:p>
      </dgm:t>
    </dgm:pt>
    <dgm:pt modelId="{CCB8A31C-6953-4209-8A26-1545C959DFEC}" type="sibTrans" cxnId="{B7E464CB-38AE-450C-8C10-D79EC79029CC}">
      <dgm:prSet/>
      <dgm:spPr/>
      <dgm:t>
        <a:bodyPr/>
        <a:lstStyle/>
        <a:p>
          <a:endParaRPr lang="en-US"/>
        </a:p>
      </dgm:t>
    </dgm:pt>
    <dgm:pt modelId="{F07FD02F-CA23-453E-80E0-A4073CE41F1C}">
      <dgm:prSet custT="1"/>
      <dgm:spPr/>
      <dgm:t>
        <a:bodyPr/>
        <a:lstStyle/>
        <a:p>
          <a:r>
            <a:rPr lang="en-US" sz="1800" dirty="0">
              <a:latin typeface="+mj-lt"/>
            </a:rPr>
            <a:t>HUD – Continuum of Care Program</a:t>
          </a:r>
        </a:p>
      </dgm:t>
    </dgm:pt>
    <dgm:pt modelId="{F6CE074B-4E8D-44DD-811E-2B800202FCC3}" type="parTrans" cxnId="{662E6549-7717-4E80-8DB1-430482B54EC9}">
      <dgm:prSet/>
      <dgm:spPr/>
      <dgm:t>
        <a:bodyPr/>
        <a:lstStyle/>
        <a:p>
          <a:endParaRPr lang="en-US"/>
        </a:p>
      </dgm:t>
    </dgm:pt>
    <dgm:pt modelId="{DD77A035-38FD-4B5D-ADDB-5AC53ABF396A}" type="sibTrans" cxnId="{662E6549-7717-4E80-8DB1-430482B54EC9}">
      <dgm:prSet/>
      <dgm:spPr/>
      <dgm:t>
        <a:bodyPr/>
        <a:lstStyle/>
        <a:p>
          <a:endParaRPr lang="en-US"/>
        </a:p>
      </dgm:t>
    </dgm:pt>
    <dgm:pt modelId="{CDCBEAEB-6CCF-4271-A02B-50FD14C004D6}">
      <dgm:prSet custT="1"/>
      <dgm:spPr/>
      <dgm:t>
        <a:bodyPr/>
        <a:lstStyle/>
        <a:p>
          <a:r>
            <a:rPr lang="en-US" sz="1800" dirty="0">
              <a:latin typeface="+mj-lt"/>
            </a:rPr>
            <a:t>OIG – SUD program (in progress)</a:t>
          </a:r>
          <a:endParaRPr lang="en-US" sz="3600" dirty="0">
            <a:latin typeface="+mj-lt"/>
          </a:endParaRPr>
        </a:p>
      </dgm:t>
    </dgm:pt>
    <dgm:pt modelId="{FE123947-336A-4382-BC1D-E235A2322685}" type="parTrans" cxnId="{56840337-37B7-4C5A-A016-E6B13C583A2F}">
      <dgm:prSet/>
      <dgm:spPr/>
      <dgm:t>
        <a:bodyPr/>
        <a:lstStyle/>
        <a:p>
          <a:endParaRPr lang="en-US"/>
        </a:p>
      </dgm:t>
    </dgm:pt>
    <dgm:pt modelId="{3B612E6D-71ED-42F7-BA7B-F45514654450}" type="sibTrans" cxnId="{56840337-37B7-4C5A-A016-E6B13C583A2F}">
      <dgm:prSet/>
      <dgm:spPr/>
      <dgm:t>
        <a:bodyPr/>
        <a:lstStyle/>
        <a:p>
          <a:endParaRPr lang="en-US"/>
        </a:p>
      </dgm:t>
    </dgm:pt>
    <dgm:pt modelId="{351E2742-8531-4074-AA6F-87C84AB124C9}">
      <dgm:prSet custT="1"/>
      <dgm:spPr/>
      <dgm:t>
        <a:bodyPr/>
        <a:lstStyle/>
        <a:p>
          <a:r>
            <a:rPr lang="en-US" sz="1800" dirty="0">
              <a:latin typeface="+mj-lt"/>
            </a:rPr>
            <a:t>Title IV E Eligibility for Foster Care</a:t>
          </a:r>
        </a:p>
      </dgm:t>
    </dgm:pt>
    <dgm:pt modelId="{A2148F30-5FA1-45D6-BF67-01CC572B7DDA}" type="parTrans" cxnId="{3FECD47A-B881-49E9-833D-4C6BA7C25C12}">
      <dgm:prSet/>
      <dgm:spPr/>
      <dgm:t>
        <a:bodyPr/>
        <a:lstStyle/>
        <a:p>
          <a:endParaRPr lang="en-US"/>
        </a:p>
      </dgm:t>
    </dgm:pt>
    <dgm:pt modelId="{18552D1B-E81C-4130-8B41-453F4C1DB5EF}" type="sibTrans" cxnId="{3FECD47A-B881-49E9-833D-4C6BA7C25C12}">
      <dgm:prSet/>
      <dgm:spPr/>
      <dgm:t>
        <a:bodyPr/>
        <a:lstStyle/>
        <a:p>
          <a:endParaRPr lang="en-US"/>
        </a:p>
      </dgm:t>
    </dgm:pt>
    <dgm:pt modelId="{E1729D9F-69FC-448F-A7B4-123D92A4E80B}">
      <dgm:prSet custT="1"/>
      <dgm:spPr/>
      <dgm:t>
        <a:bodyPr/>
        <a:lstStyle/>
        <a:p>
          <a:pPr marL="57150" indent="0">
            <a:lnSpc>
              <a:spcPct val="100000"/>
            </a:lnSpc>
            <a:spcBef>
              <a:spcPts val="0"/>
            </a:spcBef>
            <a:spcAft>
              <a:spcPts val="0"/>
            </a:spcAft>
          </a:pPr>
          <a:r>
            <a:rPr lang="en-US" sz="1800" dirty="0">
              <a:latin typeface="+mj-lt"/>
            </a:rPr>
            <a:t>Internal Control Review of Medicaid Eligibility (2016)</a:t>
          </a:r>
        </a:p>
      </dgm:t>
    </dgm:pt>
    <dgm:pt modelId="{E1EDC1A0-9002-4E09-9704-D9D37656F44B}" type="parTrans" cxnId="{673C56B1-3239-44C5-8367-94311F8F2D2A}">
      <dgm:prSet/>
      <dgm:spPr/>
      <dgm:t>
        <a:bodyPr/>
        <a:lstStyle/>
        <a:p>
          <a:endParaRPr lang="en-US"/>
        </a:p>
      </dgm:t>
    </dgm:pt>
    <dgm:pt modelId="{CF92E706-7C40-4C26-84E7-01E3341ED96B}" type="sibTrans" cxnId="{673C56B1-3239-44C5-8367-94311F8F2D2A}">
      <dgm:prSet/>
      <dgm:spPr/>
      <dgm:t>
        <a:bodyPr/>
        <a:lstStyle/>
        <a:p>
          <a:endParaRPr lang="en-US"/>
        </a:p>
      </dgm:t>
    </dgm:pt>
    <dgm:pt modelId="{1EA5208C-4BED-4EF0-BEB1-B7EF157F6621}">
      <dgm:prSet custT="1"/>
      <dgm:spPr/>
      <dgm:t>
        <a:bodyPr/>
        <a:lstStyle/>
        <a:p>
          <a:pPr marL="57150" indent="0">
            <a:lnSpc>
              <a:spcPct val="100000"/>
            </a:lnSpc>
            <a:spcBef>
              <a:spcPts val="0"/>
            </a:spcBef>
            <a:spcAft>
              <a:spcPts val="0"/>
            </a:spcAft>
          </a:pPr>
          <a:r>
            <a:rPr lang="en-US" sz="1800" dirty="0">
              <a:latin typeface="+mj-lt"/>
            </a:rPr>
            <a:t>Therapeutic Cannabis Program ID Card Timeliness (2019)</a:t>
          </a:r>
        </a:p>
      </dgm:t>
    </dgm:pt>
    <dgm:pt modelId="{453EE810-3CBB-42D8-8860-4B59A62688B9}" type="parTrans" cxnId="{8D69C00F-81E8-492A-8CAA-04C2BA5BBCB8}">
      <dgm:prSet/>
      <dgm:spPr/>
      <dgm:t>
        <a:bodyPr/>
        <a:lstStyle/>
        <a:p>
          <a:endParaRPr lang="en-US"/>
        </a:p>
      </dgm:t>
    </dgm:pt>
    <dgm:pt modelId="{7083D2A1-ECF5-4B2C-95A6-666099204BAD}" type="sibTrans" cxnId="{8D69C00F-81E8-492A-8CAA-04C2BA5BBCB8}">
      <dgm:prSet/>
      <dgm:spPr/>
      <dgm:t>
        <a:bodyPr/>
        <a:lstStyle/>
        <a:p>
          <a:endParaRPr lang="en-US"/>
        </a:p>
      </dgm:t>
    </dgm:pt>
    <dgm:pt modelId="{B3486EAD-D500-419E-8232-AF4540E97251}">
      <dgm:prSet custT="1"/>
      <dgm:spPr/>
      <dgm:t>
        <a:bodyPr/>
        <a:lstStyle/>
        <a:p>
          <a:pPr marL="57150" indent="0">
            <a:lnSpc>
              <a:spcPct val="100000"/>
            </a:lnSpc>
            <a:spcBef>
              <a:spcPts val="0"/>
            </a:spcBef>
            <a:spcAft>
              <a:spcPts val="0"/>
            </a:spcAft>
          </a:pPr>
          <a:r>
            <a:rPr lang="en-US" sz="1800" dirty="0">
              <a:latin typeface="+mj-lt"/>
            </a:rPr>
            <a:t>New Hampshire Hospital (2020, Financial Audit)</a:t>
          </a:r>
        </a:p>
      </dgm:t>
    </dgm:pt>
    <dgm:pt modelId="{4E8F1DBB-435E-47A7-AE05-32C7BC3EC786}" type="parTrans" cxnId="{EB1BADEA-561E-4608-8ADD-8BB7B5EF917D}">
      <dgm:prSet/>
      <dgm:spPr/>
      <dgm:t>
        <a:bodyPr/>
        <a:lstStyle/>
        <a:p>
          <a:endParaRPr lang="en-US"/>
        </a:p>
      </dgm:t>
    </dgm:pt>
    <dgm:pt modelId="{78892804-8B75-4F25-B8C2-DB30B225DFD6}" type="sibTrans" cxnId="{EB1BADEA-561E-4608-8ADD-8BB7B5EF917D}">
      <dgm:prSet/>
      <dgm:spPr/>
      <dgm:t>
        <a:bodyPr/>
        <a:lstStyle/>
        <a:p>
          <a:endParaRPr lang="en-US"/>
        </a:p>
      </dgm:t>
    </dgm:pt>
    <dgm:pt modelId="{B2043289-1431-4C0A-A6CF-D6FE647E6D3F}">
      <dgm:prSet custT="1"/>
      <dgm:spPr/>
      <dgm:t>
        <a:bodyPr/>
        <a:lstStyle/>
        <a:p>
          <a:pPr marL="57150" indent="0">
            <a:lnSpc>
              <a:spcPct val="100000"/>
            </a:lnSpc>
            <a:spcBef>
              <a:spcPts val="0"/>
            </a:spcBef>
            <a:spcAft>
              <a:spcPts val="0"/>
            </a:spcAft>
          </a:pPr>
          <a:r>
            <a:rPr lang="en-US" sz="1800" dirty="0">
              <a:latin typeface="+mj-lt"/>
            </a:rPr>
            <a:t>Sununu Youth Services Center (2021, In progress)</a:t>
          </a:r>
        </a:p>
      </dgm:t>
    </dgm:pt>
    <dgm:pt modelId="{75C1CE92-F70D-4C9C-8832-2EFA494B85D3}" type="parTrans" cxnId="{40116D17-13CF-487F-AA34-9B9BE14603B8}">
      <dgm:prSet/>
      <dgm:spPr/>
      <dgm:t>
        <a:bodyPr/>
        <a:lstStyle/>
        <a:p>
          <a:endParaRPr lang="en-US"/>
        </a:p>
      </dgm:t>
    </dgm:pt>
    <dgm:pt modelId="{CC7D7AEF-0E82-46B8-B26B-408E0A1DDF21}" type="sibTrans" cxnId="{40116D17-13CF-487F-AA34-9B9BE14603B8}">
      <dgm:prSet/>
      <dgm:spPr/>
      <dgm:t>
        <a:bodyPr/>
        <a:lstStyle/>
        <a:p>
          <a:endParaRPr lang="en-US"/>
        </a:p>
      </dgm:t>
    </dgm:pt>
    <dgm:pt modelId="{B23C15D5-3186-4DA0-A82F-97FB9322A647}">
      <dgm:prSet custT="1"/>
      <dgm:spPr/>
      <dgm:t>
        <a:bodyPr/>
        <a:lstStyle/>
        <a:p>
          <a:r>
            <a:rPr lang="en-US" sz="1800" dirty="0">
              <a:latin typeface="+mj-lt"/>
            </a:rPr>
            <a:t>OIG – Criminal Background check requirements for child care</a:t>
          </a:r>
        </a:p>
      </dgm:t>
    </dgm:pt>
    <dgm:pt modelId="{E0A2AE9D-FF8F-4CD0-86A7-3FE65DB5B47E}" type="sibTrans" cxnId="{42B07B7C-ACD2-4F6D-B939-650D56B7FD49}">
      <dgm:prSet/>
      <dgm:spPr/>
      <dgm:t>
        <a:bodyPr/>
        <a:lstStyle/>
        <a:p>
          <a:endParaRPr lang="en-US"/>
        </a:p>
      </dgm:t>
    </dgm:pt>
    <dgm:pt modelId="{089B9295-B11C-48D8-B8F8-A4FEDCCCE8A5}" type="parTrans" cxnId="{42B07B7C-ACD2-4F6D-B939-650D56B7FD49}">
      <dgm:prSet/>
      <dgm:spPr/>
      <dgm:t>
        <a:bodyPr/>
        <a:lstStyle/>
        <a:p>
          <a:endParaRPr lang="en-US"/>
        </a:p>
      </dgm:t>
    </dgm:pt>
    <dgm:pt modelId="{19842B2B-4124-447A-ADBD-4014B539948C}">
      <dgm:prSet custT="1"/>
      <dgm:spPr/>
      <dgm:t>
        <a:bodyPr/>
        <a:lstStyle/>
        <a:p>
          <a:endParaRPr lang="en-US" sz="1800" dirty="0"/>
        </a:p>
      </dgm:t>
    </dgm:pt>
    <dgm:pt modelId="{6ECF7C3F-3EDA-4E2F-9A59-9B3FC570E4B7}" type="sibTrans" cxnId="{290259A4-B3D8-4C45-B29B-554355383D55}">
      <dgm:prSet/>
      <dgm:spPr/>
      <dgm:t>
        <a:bodyPr/>
        <a:lstStyle/>
        <a:p>
          <a:endParaRPr lang="en-US"/>
        </a:p>
      </dgm:t>
    </dgm:pt>
    <dgm:pt modelId="{0331E0FD-DA0C-46A4-8F8C-881E19D8D44B}" type="parTrans" cxnId="{290259A4-B3D8-4C45-B29B-554355383D55}">
      <dgm:prSet/>
      <dgm:spPr/>
      <dgm:t>
        <a:bodyPr/>
        <a:lstStyle/>
        <a:p>
          <a:endParaRPr lang="en-US"/>
        </a:p>
      </dgm:t>
    </dgm:pt>
    <dgm:pt modelId="{661215BF-E46D-413F-8F30-0B2254680466}" type="pres">
      <dgm:prSet presAssocID="{7ACF29C8-7843-46D6-9170-E5116483DCE5}" presName="linearFlow" presStyleCnt="0">
        <dgm:presLayoutVars>
          <dgm:dir/>
          <dgm:animLvl val="lvl"/>
          <dgm:resizeHandles val="exact"/>
        </dgm:presLayoutVars>
      </dgm:prSet>
      <dgm:spPr/>
    </dgm:pt>
    <dgm:pt modelId="{7173D744-A4C8-49A0-96CC-40CA56A451A9}" type="pres">
      <dgm:prSet presAssocID="{59E88D7B-68D8-46FE-BE92-89E4D6B08BF3}" presName="composite" presStyleCnt="0"/>
      <dgm:spPr/>
    </dgm:pt>
    <dgm:pt modelId="{31A904DF-47E9-4478-8C2D-F43DE569EC9D}" type="pres">
      <dgm:prSet presAssocID="{59E88D7B-68D8-46FE-BE92-89E4D6B08BF3}" presName="parentText" presStyleLbl="alignNode1" presStyleIdx="0" presStyleCnt="3" custLinFactNeighborY="0">
        <dgm:presLayoutVars>
          <dgm:chMax val="1"/>
          <dgm:bulletEnabled val="1"/>
        </dgm:presLayoutVars>
      </dgm:prSet>
      <dgm:spPr/>
    </dgm:pt>
    <dgm:pt modelId="{2DD94D3B-0860-4CC6-82DF-7814FEDE20C5}" type="pres">
      <dgm:prSet presAssocID="{59E88D7B-68D8-46FE-BE92-89E4D6B08BF3}" presName="descendantText" presStyleLbl="alignAcc1" presStyleIdx="0" presStyleCnt="3" custScaleY="149589" custLinFactNeighborX="0">
        <dgm:presLayoutVars>
          <dgm:bulletEnabled val="1"/>
        </dgm:presLayoutVars>
      </dgm:prSet>
      <dgm:spPr/>
    </dgm:pt>
    <dgm:pt modelId="{9B749D96-D06A-4EB8-81A3-3514FA98A00B}" type="pres">
      <dgm:prSet presAssocID="{E310B795-0220-48F3-AA60-53292D178FB1}" presName="sp" presStyleCnt="0"/>
      <dgm:spPr/>
    </dgm:pt>
    <dgm:pt modelId="{3992CE9F-9954-444A-A57A-91361124E482}" type="pres">
      <dgm:prSet presAssocID="{094E01D4-815E-415A-8781-F8E643C0E3F5}" presName="composite" presStyleCnt="0"/>
      <dgm:spPr/>
    </dgm:pt>
    <dgm:pt modelId="{034C807A-FADE-45A1-B1D3-9722C85EBB08}" type="pres">
      <dgm:prSet presAssocID="{094E01D4-815E-415A-8781-F8E643C0E3F5}" presName="parentText" presStyleLbl="alignNode1" presStyleIdx="1" presStyleCnt="3" custLinFactNeighborX="-593" custLinFactNeighborY="-1377">
        <dgm:presLayoutVars>
          <dgm:chMax val="1"/>
          <dgm:bulletEnabled val="1"/>
        </dgm:presLayoutVars>
      </dgm:prSet>
      <dgm:spPr/>
    </dgm:pt>
    <dgm:pt modelId="{A205F785-092E-49EB-AFEE-411CF67BE7AA}" type="pres">
      <dgm:prSet presAssocID="{094E01D4-815E-415A-8781-F8E643C0E3F5}" presName="descendantText" presStyleLbl="alignAcc1" presStyleIdx="1" presStyleCnt="3" custScaleY="142934" custLinFactNeighborX="-215" custLinFactNeighborY="-1133">
        <dgm:presLayoutVars>
          <dgm:bulletEnabled val="1"/>
        </dgm:presLayoutVars>
      </dgm:prSet>
      <dgm:spPr/>
    </dgm:pt>
    <dgm:pt modelId="{1AB48ABD-D396-458C-84C0-70B03859BC17}" type="pres">
      <dgm:prSet presAssocID="{60875546-A387-443C-AD02-E4019C80D39E}" presName="sp" presStyleCnt="0"/>
      <dgm:spPr/>
    </dgm:pt>
    <dgm:pt modelId="{42A2F634-480A-473A-988A-E675BD0665F2}" type="pres">
      <dgm:prSet presAssocID="{53FFA3D5-CAE3-4B1E-9C07-A7689695C51C}" presName="composite" presStyleCnt="0"/>
      <dgm:spPr/>
    </dgm:pt>
    <dgm:pt modelId="{D126D40F-3331-4D3E-94CC-A015D669EB42}" type="pres">
      <dgm:prSet presAssocID="{53FFA3D5-CAE3-4B1E-9C07-A7689695C51C}" presName="parentText" presStyleLbl="alignNode1" presStyleIdx="2" presStyleCnt="3" custLinFactNeighborX="-23292" custLinFactNeighborY="2185">
        <dgm:presLayoutVars>
          <dgm:chMax val="1"/>
          <dgm:bulletEnabled val="1"/>
        </dgm:presLayoutVars>
      </dgm:prSet>
      <dgm:spPr/>
    </dgm:pt>
    <dgm:pt modelId="{2C76BF46-7338-4A71-9DCA-240513537EE9}" type="pres">
      <dgm:prSet presAssocID="{53FFA3D5-CAE3-4B1E-9C07-A7689695C51C}" presName="descendantText" presStyleLbl="alignAcc1" presStyleIdx="2" presStyleCnt="3" custScaleY="126405" custLinFactNeighborY="0">
        <dgm:presLayoutVars>
          <dgm:bulletEnabled val="1"/>
        </dgm:presLayoutVars>
      </dgm:prSet>
      <dgm:spPr/>
    </dgm:pt>
  </dgm:ptLst>
  <dgm:cxnLst>
    <dgm:cxn modelId="{8D69C00F-81E8-492A-8CAA-04C2BA5BBCB8}" srcId="{53FFA3D5-CAE3-4B1E-9C07-A7689695C51C}" destId="{1EA5208C-4BED-4EF0-BEB1-B7EF157F6621}" srcOrd="2" destOrd="0" parTransId="{453EE810-3CBB-42D8-8860-4B59A62688B9}" sibTransId="{7083D2A1-ECF5-4B2C-95A6-666099204BAD}"/>
    <dgm:cxn modelId="{40116D17-13CF-487F-AA34-9B9BE14603B8}" srcId="{53FFA3D5-CAE3-4B1E-9C07-A7689695C51C}" destId="{B2043289-1431-4C0A-A6CF-D6FE647E6D3F}" srcOrd="4" destOrd="0" parTransId="{75C1CE92-F70D-4C9C-8832-2EFA494B85D3}" sibTransId="{CC7D7AEF-0E82-46B8-B26B-408E0A1DDF21}"/>
    <dgm:cxn modelId="{2F2E5621-C9B8-4903-8029-203B1F24454D}" srcId="{7ACF29C8-7843-46D6-9170-E5116483DCE5}" destId="{53FFA3D5-CAE3-4B1E-9C07-A7689695C51C}" srcOrd="2" destOrd="0" parTransId="{122266A1-C2F5-4CA9-841F-FFB0CB0716C8}" sibTransId="{FE24AA59-1306-484C-AB9E-A454D3E3E2B5}"/>
    <dgm:cxn modelId="{6C243F26-0CEC-46BE-B951-7D1A705DA468}" type="presOf" srcId="{CDCBEAEB-6CCF-4271-A02B-50FD14C004D6}" destId="{A205F785-092E-49EB-AFEE-411CF67BE7AA}" srcOrd="0" destOrd="6" presId="urn:microsoft.com/office/officeart/2005/8/layout/chevron2"/>
    <dgm:cxn modelId="{56840337-37B7-4C5A-A016-E6B13C583A2F}" srcId="{094E01D4-815E-415A-8781-F8E643C0E3F5}" destId="{CDCBEAEB-6CCF-4271-A02B-50FD14C004D6}" srcOrd="6" destOrd="0" parTransId="{FE123947-336A-4382-BC1D-E235A2322685}" sibTransId="{3B612E6D-71ED-42F7-BA7B-F45514654450}"/>
    <dgm:cxn modelId="{D821043D-DF36-4874-9F64-D85EA88A59FB}" srcId="{094E01D4-815E-415A-8781-F8E643C0E3F5}" destId="{DF707D3F-598F-4571-88E0-B166043052A7}" srcOrd="0" destOrd="0" parTransId="{D3CBA400-1CAE-4ECC-828C-838CC8A9239F}" sibTransId="{636D6CB7-2C3E-41D3-96C0-46658AFCC432}"/>
    <dgm:cxn modelId="{16F5593E-8191-4B5B-AE7F-2C6FE7DC2941}" type="presOf" srcId="{3A55BC24-8E46-424C-B2EB-9431FA89AD85}" destId="{2DD94D3B-0860-4CC6-82DF-7814FEDE20C5}" srcOrd="0" destOrd="2" presId="urn:microsoft.com/office/officeart/2005/8/layout/chevron2"/>
    <dgm:cxn modelId="{4AACB15D-7E92-46FD-9FFA-A737AA7A5452}" type="presOf" srcId="{1EA5208C-4BED-4EF0-BEB1-B7EF157F6621}" destId="{2C76BF46-7338-4A71-9DCA-240513537EE9}" srcOrd="0" destOrd="2" presId="urn:microsoft.com/office/officeart/2005/8/layout/chevron2"/>
    <dgm:cxn modelId="{811DD763-86FB-492C-96BF-0053CB32F9E6}" srcId="{094E01D4-815E-415A-8781-F8E643C0E3F5}" destId="{6F1D9927-9335-4CF0-BC6D-262929689AA4}" srcOrd="7" destOrd="0" parTransId="{E74BAB3F-DE22-4034-A8EC-7F9CCCC69F4B}" sibTransId="{EB552C8B-4FF6-4882-B03F-E0CCF94448A0}"/>
    <dgm:cxn modelId="{F7943169-ACEE-4B55-985A-8CFD688D5B05}" srcId="{53FFA3D5-CAE3-4B1E-9C07-A7689695C51C}" destId="{257C403E-BC68-4A3A-ADC3-53B3BE68F678}" srcOrd="0" destOrd="0" parTransId="{AB23FE2C-7385-44FC-8CAB-489CE4DC0290}" sibTransId="{756D91AC-6171-4A02-AD9D-F0F2AE07BA98}"/>
    <dgm:cxn modelId="{662E6549-7717-4E80-8DB1-430482B54EC9}" srcId="{094E01D4-815E-415A-8781-F8E643C0E3F5}" destId="{F07FD02F-CA23-453E-80E0-A4073CE41F1C}" srcOrd="5" destOrd="0" parTransId="{F6CE074B-4E8D-44DD-811E-2B800202FCC3}" sibTransId="{DD77A035-38FD-4B5D-ADDB-5AC53ABF396A}"/>
    <dgm:cxn modelId="{65DE8B6C-709C-4283-9238-294FE34151ED}" type="presOf" srcId="{6F1D9927-9335-4CF0-BC6D-262929689AA4}" destId="{A205F785-092E-49EB-AFEE-411CF67BE7AA}" srcOrd="0" destOrd="7" presId="urn:microsoft.com/office/officeart/2005/8/layout/chevron2"/>
    <dgm:cxn modelId="{E828B24C-7C0A-40AB-8222-038FA87F061C}" type="presOf" srcId="{B23C15D5-3186-4DA0-A82F-97FB9322A647}" destId="{A205F785-092E-49EB-AFEE-411CF67BE7AA}" srcOrd="0" destOrd="2" presId="urn:microsoft.com/office/officeart/2005/8/layout/chevron2"/>
    <dgm:cxn modelId="{1FB0EB6D-5B43-47C5-9511-DF33F7C29035}" type="presOf" srcId="{4FBCED1B-7EE0-4A12-B4FE-C7F98A55C39A}" destId="{2DD94D3B-0860-4CC6-82DF-7814FEDE20C5}" srcOrd="0" destOrd="1" presId="urn:microsoft.com/office/officeart/2005/8/layout/chevron2"/>
    <dgm:cxn modelId="{4D8A6C71-1750-4BD5-B318-270BE0A8ADFF}" type="presOf" srcId="{094E01D4-815E-415A-8781-F8E643C0E3F5}" destId="{034C807A-FADE-45A1-B1D3-9722C85EBB08}" srcOrd="0" destOrd="0" presId="urn:microsoft.com/office/officeart/2005/8/layout/chevron2"/>
    <dgm:cxn modelId="{92BF3F56-DEAA-41CE-B2FA-9072E3125215}" type="presOf" srcId="{E1729D9F-69FC-448F-A7B4-123D92A4E80B}" destId="{2C76BF46-7338-4A71-9DCA-240513537EE9}" srcOrd="0" destOrd="1" presId="urn:microsoft.com/office/officeart/2005/8/layout/chevron2"/>
    <dgm:cxn modelId="{2636D856-5D29-41A9-97A1-3FB90F58901F}" type="presOf" srcId="{C49C2567-53A5-47EA-848A-7C40B073D225}" destId="{2DD94D3B-0860-4CC6-82DF-7814FEDE20C5}" srcOrd="0" destOrd="0" presId="urn:microsoft.com/office/officeart/2005/8/layout/chevron2"/>
    <dgm:cxn modelId="{3FECD47A-B881-49E9-833D-4C6BA7C25C12}" srcId="{094E01D4-815E-415A-8781-F8E643C0E3F5}" destId="{351E2742-8531-4074-AA6F-87C84AB124C9}" srcOrd="3" destOrd="0" parTransId="{A2148F30-5FA1-45D6-BF67-01CC572B7DDA}" sibTransId="{18552D1B-E81C-4130-8B41-453F4C1DB5EF}"/>
    <dgm:cxn modelId="{40B5497C-0A50-4AB7-90D9-703E36C22E03}" type="presOf" srcId="{B3486EAD-D500-419E-8232-AF4540E97251}" destId="{2C76BF46-7338-4A71-9DCA-240513537EE9}" srcOrd="0" destOrd="3" presId="urn:microsoft.com/office/officeart/2005/8/layout/chevron2"/>
    <dgm:cxn modelId="{42B07B7C-ACD2-4F6D-B939-650D56B7FD49}" srcId="{094E01D4-815E-415A-8781-F8E643C0E3F5}" destId="{B23C15D5-3186-4DA0-A82F-97FB9322A647}" srcOrd="2" destOrd="0" parTransId="{089B9295-B11C-48D8-B8F8-A4FEDCCCE8A5}" sibTransId="{E0A2AE9D-FF8F-4CD0-86A7-3FE65DB5B47E}"/>
    <dgm:cxn modelId="{5F64F67D-F483-4A04-B29C-A47E2620FB5C}" type="presOf" srcId="{59E88D7B-68D8-46FE-BE92-89E4D6B08BF3}" destId="{31A904DF-47E9-4478-8C2D-F43DE569EC9D}" srcOrd="0" destOrd="0" presId="urn:microsoft.com/office/officeart/2005/8/layout/chevron2"/>
    <dgm:cxn modelId="{A79D308B-470D-4740-877A-4037ECD7DCFF}" type="presOf" srcId="{53FFA3D5-CAE3-4B1E-9C07-A7689695C51C}" destId="{D126D40F-3331-4D3E-94CC-A015D669EB42}" srcOrd="0" destOrd="0" presId="urn:microsoft.com/office/officeart/2005/8/layout/chevron2"/>
    <dgm:cxn modelId="{C2679593-82A0-4AD4-B96C-1D5F4626812D}" srcId="{59E88D7B-68D8-46FE-BE92-89E4D6B08BF3}" destId="{C49C2567-53A5-47EA-848A-7C40B073D225}" srcOrd="0" destOrd="0" parTransId="{D9B116A1-4067-4139-B548-4BA3DC6A28AD}" sibTransId="{9AA19000-7F0A-4C0C-B748-216C24ADEE50}"/>
    <dgm:cxn modelId="{89481B9A-20B9-4647-B18A-2F1DF558C8EE}" type="presOf" srcId="{DF707D3F-598F-4571-88E0-B166043052A7}" destId="{A205F785-092E-49EB-AFEE-411CF67BE7AA}" srcOrd="0" destOrd="0" presId="urn:microsoft.com/office/officeart/2005/8/layout/chevron2"/>
    <dgm:cxn modelId="{290259A4-B3D8-4C45-B29B-554355383D55}" srcId="{094E01D4-815E-415A-8781-F8E643C0E3F5}" destId="{19842B2B-4124-447A-ADBD-4014B539948C}" srcOrd="1" destOrd="0" parTransId="{0331E0FD-DA0C-46A4-8F8C-881E19D8D44B}" sibTransId="{6ECF7C3F-3EDA-4E2F-9A59-9B3FC570E4B7}"/>
    <dgm:cxn modelId="{D8FDE4A6-7A2A-4818-B3CC-967505D4933B}" srcId="{59E88D7B-68D8-46FE-BE92-89E4D6B08BF3}" destId="{3A55BC24-8E46-424C-B2EB-9431FA89AD85}" srcOrd="2" destOrd="0" parTransId="{26EADD43-13E7-4007-A2D8-597297FB4C8E}" sibTransId="{1B1DC989-381D-4180-9643-752CCF812008}"/>
    <dgm:cxn modelId="{673C56B1-3239-44C5-8367-94311F8F2D2A}" srcId="{53FFA3D5-CAE3-4B1E-9C07-A7689695C51C}" destId="{E1729D9F-69FC-448F-A7B4-123D92A4E80B}" srcOrd="1" destOrd="0" parTransId="{E1EDC1A0-9002-4E09-9704-D9D37656F44B}" sibTransId="{CF92E706-7C40-4C26-84E7-01E3341ED96B}"/>
    <dgm:cxn modelId="{06DE85B6-C6E1-443B-B4A9-894FE2AB3AAA}" type="presOf" srcId="{680CAACC-34A5-455E-8E4D-1BC8F7FF1165}" destId="{A205F785-092E-49EB-AFEE-411CF67BE7AA}" srcOrd="0" destOrd="4" presId="urn:microsoft.com/office/officeart/2005/8/layout/chevron2"/>
    <dgm:cxn modelId="{C225BFC0-1B77-4103-B90E-5EF215343E69}" srcId="{094E01D4-815E-415A-8781-F8E643C0E3F5}" destId="{EC3ED339-280A-4D06-9179-4B11ECC08C36}" srcOrd="8" destOrd="0" parTransId="{24F83993-D00F-48CA-9788-DC708FFE0060}" sibTransId="{FC73F485-DDC9-46E2-BFB3-0F6084A26157}"/>
    <dgm:cxn modelId="{732C6AC2-A873-4206-8D84-CBA924180685}" type="presOf" srcId="{19842B2B-4124-447A-ADBD-4014B539948C}" destId="{A205F785-092E-49EB-AFEE-411CF67BE7AA}" srcOrd="0" destOrd="1" presId="urn:microsoft.com/office/officeart/2005/8/layout/chevron2"/>
    <dgm:cxn modelId="{B7E464CB-38AE-450C-8C10-D79EC79029CC}" srcId="{094E01D4-815E-415A-8781-F8E643C0E3F5}" destId="{680CAACC-34A5-455E-8E4D-1BC8F7FF1165}" srcOrd="4" destOrd="0" parTransId="{AFF307A4-A33D-4A3C-9D00-84C1E0FBA350}" sibTransId="{CCB8A31C-6953-4209-8A26-1545C959DFEC}"/>
    <dgm:cxn modelId="{F3F6A8D2-85DB-4187-A0A0-8A4A47679801}" srcId="{59E88D7B-68D8-46FE-BE92-89E4D6B08BF3}" destId="{46E5450C-EA6C-4D70-82C2-381D21CA9063}" srcOrd="3" destOrd="0" parTransId="{783A7812-7BBA-421C-9B21-48D518362C1B}" sibTransId="{501D0D84-1A3F-46F9-9058-22B08283B968}"/>
    <dgm:cxn modelId="{DA5903D8-6916-4DD2-8DC0-A98227BF902B}" type="presOf" srcId="{F07FD02F-CA23-453E-80E0-A4073CE41F1C}" destId="{A205F785-092E-49EB-AFEE-411CF67BE7AA}" srcOrd="0" destOrd="5" presId="urn:microsoft.com/office/officeart/2005/8/layout/chevron2"/>
    <dgm:cxn modelId="{11A116DB-2A2A-4551-9612-3CB367F89509}" type="presOf" srcId="{257C403E-BC68-4A3A-ADC3-53B3BE68F678}" destId="{2C76BF46-7338-4A71-9DCA-240513537EE9}" srcOrd="0" destOrd="0" presId="urn:microsoft.com/office/officeart/2005/8/layout/chevron2"/>
    <dgm:cxn modelId="{EF5030E0-4CBA-40C8-8E90-A8E5FEB2E977}" type="presOf" srcId="{B2043289-1431-4C0A-A6CF-D6FE647E6D3F}" destId="{2C76BF46-7338-4A71-9DCA-240513537EE9}" srcOrd="0" destOrd="4" presId="urn:microsoft.com/office/officeart/2005/8/layout/chevron2"/>
    <dgm:cxn modelId="{2E65C9E7-A4D4-4B8A-99B0-84BB249475ED}" srcId="{7ACF29C8-7843-46D6-9170-E5116483DCE5}" destId="{59E88D7B-68D8-46FE-BE92-89E4D6B08BF3}" srcOrd="0" destOrd="0" parTransId="{AE57D0B1-34E7-4290-B497-8D2E9F1B0A8F}" sibTransId="{E310B795-0220-48F3-AA60-53292D178FB1}"/>
    <dgm:cxn modelId="{67CCE7E8-0207-46D4-BF71-3E39653CFAEC}" srcId="{7ACF29C8-7843-46D6-9170-E5116483DCE5}" destId="{094E01D4-815E-415A-8781-F8E643C0E3F5}" srcOrd="1" destOrd="0" parTransId="{DDA3F135-A743-4B9B-89CC-FB4C69A7A86D}" sibTransId="{60875546-A387-443C-AD02-E4019C80D39E}"/>
    <dgm:cxn modelId="{EB1BADEA-561E-4608-8ADD-8BB7B5EF917D}" srcId="{53FFA3D5-CAE3-4B1E-9C07-A7689695C51C}" destId="{B3486EAD-D500-419E-8232-AF4540E97251}" srcOrd="3" destOrd="0" parTransId="{4E8F1DBB-435E-47A7-AE05-32C7BC3EC786}" sibTransId="{78892804-8B75-4F25-B8C2-DB30B225DFD6}"/>
    <dgm:cxn modelId="{7ACD3DEE-A8AC-4702-8D48-4CCBC2BF93FA}" type="presOf" srcId="{EC3ED339-280A-4D06-9179-4B11ECC08C36}" destId="{A205F785-092E-49EB-AFEE-411CF67BE7AA}" srcOrd="0" destOrd="8" presId="urn:microsoft.com/office/officeart/2005/8/layout/chevron2"/>
    <dgm:cxn modelId="{136726F0-E70F-4E0D-9521-AC7EF096A249}" srcId="{59E88D7B-68D8-46FE-BE92-89E4D6B08BF3}" destId="{4FBCED1B-7EE0-4A12-B4FE-C7F98A55C39A}" srcOrd="1" destOrd="0" parTransId="{A36116FE-54C5-4712-BA13-0F48CB4FB3DB}" sibTransId="{A2D31A62-76C4-401B-A277-85622935F630}"/>
    <dgm:cxn modelId="{93F6B0F7-22B8-4639-8E15-02FA9E751F00}" type="presOf" srcId="{351E2742-8531-4074-AA6F-87C84AB124C9}" destId="{A205F785-092E-49EB-AFEE-411CF67BE7AA}" srcOrd="0" destOrd="3" presId="urn:microsoft.com/office/officeart/2005/8/layout/chevron2"/>
    <dgm:cxn modelId="{9FE4B6FB-45E7-4AC5-87EE-FB19236E4079}" type="presOf" srcId="{7ACF29C8-7843-46D6-9170-E5116483DCE5}" destId="{661215BF-E46D-413F-8F30-0B2254680466}" srcOrd="0" destOrd="0" presId="urn:microsoft.com/office/officeart/2005/8/layout/chevron2"/>
    <dgm:cxn modelId="{74247BFE-9D49-44EB-89E9-F60A1F30953F}" type="presOf" srcId="{46E5450C-EA6C-4D70-82C2-381D21CA9063}" destId="{2DD94D3B-0860-4CC6-82DF-7814FEDE20C5}" srcOrd="0" destOrd="3" presId="urn:microsoft.com/office/officeart/2005/8/layout/chevron2"/>
    <dgm:cxn modelId="{B33ACA56-A83C-45E7-87E3-52DA61090B0C}" type="presParOf" srcId="{661215BF-E46D-413F-8F30-0B2254680466}" destId="{7173D744-A4C8-49A0-96CC-40CA56A451A9}" srcOrd="0" destOrd="0" presId="urn:microsoft.com/office/officeart/2005/8/layout/chevron2"/>
    <dgm:cxn modelId="{57CB39C9-FE82-44CA-84A3-48D458BD27DE}" type="presParOf" srcId="{7173D744-A4C8-49A0-96CC-40CA56A451A9}" destId="{31A904DF-47E9-4478-8C2D-F43DE569EC9D}" srcOrd="0" destOrd="0" presId="urn:microsoft.com/office/officeart/2005/8/layout/chevron2"/>
    <dgm:cxn modelId="{E7611A9F-513A-4EC2-BE53-0136777EC0BA}" type="presParOf" srcId="{7173D744-A4C8-49A0-96CC-40CA56A451A9}" destId="{2DD94D3B-0860-4CC6-82DF-7814FEDE20C5}" srcOrd="1" destOrd="0" presId="urn:microsoft.com/office/officeart/2005/8/layout/chevron2"/>
    <dgm:cxn modelId="{B197DA6E-A8C9-44F2-9C2B-09EDD6CE12BA}" type="presParOf" srcId="{661215BF-E46D-413F-8F30-0B2254680466}" destId="{9B749D96-D06A-4EB8-81A3-3514FA98A00B}" srcOrd="1" destOrd="0" presId="urn:microsoft.com/office/officeart/2005/8/layout/chevron2"/>
    <dgm:cxn modelId="{5612DA6B-A8C4-4B22-8E8B-D017E2192E05}" type="presParOf" srcId="{661215BF-E46D-413F-8F30-0B2254680466}" destId="{3992CE9F-9954-444A-A57A-91361124E482}" srcOrd="2" destOrd="0" presId="urn:microsoft.com/office/officeart/2005/8/layout/chevron2"/>
    <dgm:cxn modelId="{B95D6E0B-6ABC-425E-85CE-470D0123D5A4}" type="presParOf" srcId="{3992CE9F-9954-444A-A57A-91361124E482}" destId="{034C807A-FADE-45A1-B1D3-9722C85EBB08}" srcOrd="0" destOrd="0" presId="urn:microsoft.com/office/officeart/2005/8/layout/chevron2"/>
    <dgm:cxn modelId="{7FD5D2F4-FDF9-4EBF-BB29-AC13055B9B37}" type="presParOf" srcId="{3992CE9F-9954-444A-A57A-91361124E482}" destId="{A205F785-092E-49EB-AFEE-411CF67BE7AA}" srcOrd="1" destOrd="0" presId="urn:microsoft.com/office/officeart/2005/8/layout/chevron2"/>
    <dgm:cxn modelId="{FC070019-F250-441B-B6C7-C5DB2F5A9C33}" type="presParOf" srcId="{661215BF-E46D-413F-8F30-0B2254680466}" destId="{1AB48ABD-D396-458C-84C0-70B03859BC17}" srcOrd="3" destOrd="0" presId="urn:microsoft.com/office/officeart/2005/8/layout/chevron2"/>
    <dgm:cxn modelId="{3055368E-480B-41D3-9083-EE1894F74EC6}" type="presParOf" srcId="{661215BF-E46D-413F-8F30-0B2254680466}" destId="{42A2F634-480A-473A-988A-E675BD0665F2}" srcOrd="4" destOrd="0" presId="urn:microsoft.com/office/officeart/2005/8/layout/chevron2"/>
    <dgm:cxn modelId="{47606337-9D8A-42AA-93E4-505F5E76CAC6}" type="presParOf" srcId="{42A2F634-480A-473A-988A-E675BD0665F2}" destId="{D126D40F-3331-4D3E-94CC-A015D669EB42}" srcOrd="0" destOrd="0" presId="urn:microsoft.com/office/officeart/2005/8/layout/chevron2"/>
    <dgm:cxn modelId="{672A9519-886F-4596-8FE0-3A017E4C40F3}" type="presParOf" srcId="{42A2F634-480A-473A-988A-E675BD0665F2}" destId="{2C76BF46-7338-4A71-9DCA-240513537E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CF29C8-7843-46D6-9170-E5116483DCE5}"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n-US"/>
        </a:p>
      </dgm:t>
    </dgm:pt>
    <dgm:pt modelId="{094E01D4-815E-415A-8781-F8E643C0E3F5}">
      <dgm:prSet phldrT="[Text]" custT="1"/>
      <dgm:spPr/>
      <dgm:t>
        <a:bodyPr/>
        <a:lstStyle/>
        <a:p>
          <a:r>
            <a:rPr lang="en-US" sz="2000" dirty="0"/>
            <a:t>One-Off</a:t>
          </a:r>
        </a:p>
      </dgm:t>
    </dgm:pt>
    <dgm:pt modelId="{DDA3F135-A743-4B9B-89CC-FB4C69A7A86D}" type="parTrans" cxnId="{67CCE7E8-0207-46D4-BF71-3E39653CFAEC}">
      <dgm:prSet/>
      <dgm:spPr/>
      <dgm:t>
        <a:bodyPr/>
        <a:lstStyle/>
        <a:p>
          <a:endParaRPr lang="en-US"/>
        </a:p>
      </dgm:t>
    </dgm:pt>
    <dgm:pt modelId="{60875546-A387-443C-AD02-E4019C80D39E}" type="sibTrans" cxnId="{67CCE7E8-0207-46D4-BF71-3E39653CFAEC}">
      <dgm:prSet/>
      <dgm:spPr/>
      <dgm:t>
        <a:bodyPr/>
        <a:lstStyle/>
        <a:p>
          <a:endParaRPr lang="en-US"/>
        </a:p>
      </dgm:t>
    </dgm:pt>
    <dgm:pt modelId="{DF707D3F-598F-4571-88E0-B166043052A7}">
      <dgm:prSet phldrT="[Text]" custT="1"/>
      <dgm:spPr/>
      <dgm:t>
        <a:bodyPr/>
        <a:lstStyle/>
        <a:p>
          <a:r>
            <a:rPr lang="en-US" sz="1800" b="0" dirty="0">
              <a:latin typeface="+mj-lt"/>
            </a:rPr>
            <a:t>HUD Audit Finding: </a:t>
          </a:r>
          <a:r>
            <a:rPr lang="en-US" sz="1800" b="0" dirty="0" err="1">
              <a:latin typeface="+mj-lt"/>
            </a:rPr>
            <a:t>Subrecipients</a:t>
          </a:r>
          <a:r>
            <a:rPr lang="en-US" sz="1800" b="0" dirty="0">
              <a:latin typeface="+mj-lt"/>
            </a:rPr>
            <a:t> </a:t>
          </a:r>
          <a:r>
            <a:rPr lang="en-US" sz="1800" dirty="0">
              <a:latin typeface="+mj-lt"/>
            </a:rPr>
            <a:t>may not operate their program in compliance with regulatory requirements because the State has not completed and distributed program policies. </a:t>
          </a:r>
        </a:p>
      </dgm:t>
    </dgm:pt>
    <dgm:pt modelId="{D3CBA400-1CAE-4ECC-828C-838CC8A9239F}" type="parTrans" cxnId="{D821043D-DF36-4874-9F64-D85EA88A59FB}">
      <dgm:prSet/>
      <dgm:spPr/>
      <dgm:t>
        <a:bodyPr/>
        <a:lstStyle/>
        <a:p>
          <a:endParaRPr lang="en-US"/>
        </a:p>
      </dgm:t>
    </dgm:pt>
    <dgm:pt modelId="{636D6CB7-2C3E-41D3-96C0-46658AFCC432}" type="sibTrans" cxnId="{D821043D-DF36-4874-9F64-D85EA88A59FB}">
      <dgm:prSet/>
      <dgm:spPr/>
      <dgm:t>
        <a:bodyPr/>
        <a:lstStyle/>
        <a:p>
          <a:endParaRPr lang="en-US"/>
        </a:p>
      </dgm:t>
    </dgm:pt>
    <dgm:pt modelId="{53FFA3D5-CAE3-4B1E-9C07-A7689695C51C}">
      <dgm:prSet custT="1"/>
      <dgm:spPr/>
      <dgm:t>
        <a:bodyPr/>
        <a:lstStyle/>
        <a:p>
          <a:r>
            <a:rPr lang="en-US" sz="2000" dirty="0"/>
            <a:t>LBA</a:t>
          </a:r>
        </a:p>
      </dgm:t>
    </dgm:pt>
    <dgm:pt modelId="{122266A1-C2F5-4CA9-841F-FFB0CB0716C8}" type="parTrans" cxnId="{2F2E5621-C9B8-4903-8029-203B1F24454D}">
      <dgm:prSet/>
      <dgm:spPr/>
      <dgm:t>
        <a:bodyPr/>
        <a:lstStyle/>
        <a:p>
          <a:endParaRPr lang="en-US"/>
        </a:p>
      </dgm:t>
    </dgm:pt>
    <dgm:pt modelId="{FE24AA59-1306-484C-AB9E-A454D3E3E2B5}" type="sibTrans" cxnId="{2F2E5621-C9B8-4903-8029-203B1F24454D}">
      <dgm:prSet/>
      <dgm:spPr/>
      <dgm:t>
        <a:bodyPr/>
        <a:lstStyle/>
        <a:p>
          <a:endParaRPr lang="en-US"/>
        </a:p>
      </dgm:t>
    </dgm:pt>
    <dgm:pt modelId="{257C403E-BC68-4A3A-ADC3-53B3BE68F678}">
      <dgm:prSet custT="1"/>
      <dgm:spPr/>
      <dgm:t>
        <a:bodyPr/>
        <a:lstStyle/>
        <a:p>
          <a:pPr marL="57150" indent="0">
            <a:lnSpc>
              <a:spcPct val="100000"/>
            </a:lnSpc>
            <a:spcBef>
              <a:spcPts val="0"/>
            </a:spcBef>
            <a:spcAft>
              <a:spcPts val="0"/>
            </a:spcAft>
          </a:pPr>
          <a:r>
            <a:rPr lang="en-US" sz="1800" dirty="0">
              <a:latin typeface="+mj-lt"/>
            </a:rPr>
            <a:t>New Hampshire Hospital Audit Finding: The Hospital does not have a formal risk assessment process in place for its financial accounting and reporting functions including an information technology security assessment. </a:t>
          </a:r>
        </a:p>
      </dgm:t>
    </dgm:pt>
    <dgm:pt modelId="{AB23FE2C-7385-44FC-8CAB-489CE4DC0290}" type="parTrans" cxnId="{F7943169-ACEE-4B55-985A-8CFD688D5B05}">
      <dgm:prSet/>
      <dgm:spPr/>
      <dgm:t>
        <a:bodyPr/>
        <a:lstStyle/>
        <a:p>
          <a:endParaRPr lang="en-US"/>
        </a:p>
      </dgm:t>
    </dgm:pt>
    <dgm:pt modelId="{756D91AC-6171-4A02-AD9D-F0F2AE07BA98}" type="sibTrans" cxnId="{F7943169-ACEE-4B55-985A-8CFD688D5B05}">
      <dgm:prSet/>
      <dgm:spPr/>
      <dgm:t>
        <a:bodyPr/>
        <a:lstStyle/>
        <a:p>
          <a:endParaRPr lang="en-US"/>
        </a:p>
      </dgm:t>
    </dgm:pt>
    <dgm:pt modelId="{59E88D7B-68D8-46FE-BE92-89E4D6B08BF3}">
      <dgm:prSet phldrT="[Text]" custT="1"/>
      <dgm:spPr/>
      <dgm:t>
        <a:bodyPr/>
        <a:lstStyle/>
        <a:p>
          <a:r>
            <a:rPr lang="en-US" sz="2000" dirty="0"/>
            <a:t>Recurring</a:t>
          </a:r>
        </a:p>
      </dgm:t>
    </dgm:pt>
    <dgm:pt modelId="{E310B795-0220-48F3-AA60-53292D178FB1}" type="sibTrans" cxnId="{2E65C9E7-A4D4-4B8A-99B0-84BB249475ED}">
      <dgm:prSet/>
      <dgm:spPr/>
      <dgm:t>
        <a:bodyPr/>
        <a:lstStyle/>
        <a:p>
          <a:endParaRPr lang="en-US"/>
        </a:p>
      </dgm:t>
    </dgm:pt>
    <dgm:pt modelId="{AE57D0B1-34E7-4290-B497-8D2E9F1B0A8F}" type="parTrans" cxnId="{2E65C9E7-A4D4-4B8A-99B0-84BB249475ED}">
      <dgm:prSet/>
      <dgm:spPr/>
      <dgm:t>
        <a:bodyPr/>
        <a:lstStyle/>
        <a:p>
          <a:endParaRPr lang="en-US"/>
        </a:p>
      </dgm:t>
    </dgm:pt>
    <dgm:pt modelId="{C49C2567-53A5-47EA-848A-7C40B073D225}">
      <dgm:prSet phldrT="[Text]" custT="1"/>
      <dgm:spPr/>
      <dgm:t>
        <a:bodyPr/>
        <a:lstStyle/>
        <a:p>
          <a:pPr marL="57150" lvl="1" indent="0" defTabSz="488950">
            <a:lnSpc>
              <a:spcPct val="90000"/>
            </a:lnSpc>
            <a:spcBef>
              <a:spcPct val="0"/>
            </a:spcBef>
            <a:spcAft>
              <a:spcPct val="15000"/>
            </a:spcAft>
            <a:buNone/>
          </a:pPr>
          <a:r>
            <a:rPr lang="en-US" sz="1800" dirty="0">
              <a:latin typeface="+mj-lt"/>
            </a:rPr>
            <a:t>Single Audit Finding: Noncompliance with the maintenance of effort requirements included in the PHEP and HPP program notice of award. Questioned Costs: $544,000 including match amounts.</a:t>
          </a:r>
        </a:p>
      </dgm:t>
    </dgm:pt>
    <dgm:pt modelId="{D9B116A1-4067-4139-B548-4BA3DC6A28AD}" type="parTrans" cxnId="{C2679593-82A0-4AD4-B96C-1D5F4626812D}">
      <dgm:prSet/>
      <dgm:spPr/>
      <dgm:t>
        <a:bodyPr/>
        <a:lstStyle/>
        <a:p>
          <a:endParaRPr lang="en-US"/>
        </a:p>
      </dgm:t>
    </dgm:pt>
    <dgm:pt modelId="{9AA19000-7F0A-4C0C-B748-216C24ADEE50}" type="sibTrans" cxnId="{C2679593-82A0-4AD4-B96C-1D5F4626812D}">
      <dgm:prSet/>
      <dgm:spPr/>
      <dgm:t>
        <a:bodyPr/>
        <a:lstStyle/>
        <a:p>
          <a:endParaRPr lang="en-US"/>
        </a:p>
      </dgm:t>
    </dgm:pt>
    <dgm:pt modelId="{F9E327F7-0AB6-4A49-9944-35F5D397E84B}">
      <dgm:prSet phldrT="[Text]" custT="1"/>
      <dgm:spPr/>
      <dgm:t>
        <a:bodyPr/>
        <a:lstStyle/>
        <a:p>
          <a:pPr marL="57150" lvl="1" indent="0" defTabSz="488950">
            <a:lnSpc>
              <a:spcPct val="90000"/>
            </a:lnSpc>
            <a:spcBef>
              <a:spcPct val="0"/>
            </a:spcBef>
            <a:spcAft>
              <a:spcPct val="15000"/>
            </a:spcAft>
            <a:buNone/>
          </a:pPr>
          <a:r>
            <a:rPr lang="en-US" sz="1800" dirty="0">
              <a:latin typeface="+mj-lt"/>
            </a:rPr>
            <a:t>Current Status: Worked with program area, DAS, and CDC partners and reduced overpayment amount to $51,000.</a:t>
          </a:r>
        </a:p>
      </dgm:t>
    </dgm:pt>
    <dgm:pt modelId="{529E5375-D520-4687-85D4-AF6D94D994EF}" type="parTrans" cxnId="{8C776D48-7B74-4E1C-AD6B-A830EB888801}">
      <dgm:prSet/>
      <dgm:spPr/>
      <dgm:t>
        <a:bodyPr/>
        <a:lstStyle/>
        <a:p>
          <a:endParaRPr lang="en-US"/>
        </a:p>
      </dgm:t>
    </dgm:pt>
    <dgm:pt modelId="{0AEB0B4D-25C8-41D8-B0A9-074BD1BB202E}" type="sibTrans" cxnId="{8C776D48-7B74-4E1C-AD6B-A830EB888801}">
      <dgm:prSet/>
      <dgm:spPr/>
      <dgm:t>
        <a:bodyPr/>
        <a:lstStyle/>
        <a:p>
          <a:endParaRPr lang="en-US"/>
        </a:p>
      </dgm:t>
    </dgm:pt>
    <dgm:pt modelId="{69AD9F8B-C485-4468-89D3-1694E546F667}">
      <dgm:prSet custT="1"/>
      <dgm:spPr/>
      <dgm:t>
        <a:bodyPr/>
        <a:lstStyle/>
        <a:p>
          <a:pPr marL="57150" indent="0">
            <a:lnSpc>
              <a:spcPct val="100000"/>
            </a:lnSpc>
            <a:spcBef>
              <a:spcPts val="0"/>
            </a:spcBef>
            <a:spcAft>
              <a:spcPts val="0"/>
            </a:spcAft>
          </a:pPr>
          <a:r>
            <a:rPr lang="en-US" sz="1800" dirty="0">
              <a:latin typeface="+mj-lt"/>
            </a:rPr>
            <a:t>Current Status: The Hospital is reviewing mechanisms for an appropriate risk assessment process and will update on Transparent NH.</a:t>
          </a:r>
        </a:p>
      </dgm:t>
    </dgm:pt>
    <dgm:pt modelId="{7E4AAAA8-E2C2-44C9-80D3-05773F1AE9D7}" type="parTrans" cxnId="{A702DD02-2804-41CC-ABEE-6FFAD180D162}">
      <dgm:prSet/>
      <dgm:spPr/>
      <dgm:t>
        <a:bodyPr/>
        <a:lstStyle/>
        <a:p>
          <a:endParaRPr lang="en-US"/>
        </a:p>
      </dgm:t>
    </dgm:pt>
    <dgm:pt modelId="{B3770DCA-BE89-4126-B067-9FBC2E4561B8}" type="sibTrans" cxnId="{A702DD02-2804-41CC-ABEE-6FFAD180D162}">
      <dgm:prSet/>
      <dgm:spPr/>
      <dgm:t>
        <a:bodyPr/>
        <a:lstStyle/>
        <a:p>
          <a:endParaRPr lang="en-US"/>
        </a:p>
      </dgm:t>
    </dgm:pt>
    <dgm:pt modelId="{5B7BB093-661A-4EE8-B70D-57432FB6782B}">
      <dgm:prSet custT="1"/>
      <dgm:spPr/>
      <dgm:t>
        <a:bodyPr/>
        <a:lstStyle/>
        <a:p>
          <a:r>
            <a:rPr lang="en-US" sz="1800" dirty="0">
              <a:latin typeface="+mj-lt"/>
            </a:rPr>
            <a:t>BHS ensure </a:t>
          </a:r>
          <a:r>
            <a:rPr lang="en-US" sz="1800" dirty="0" err="1">
              <a:latin typeface="+mj-lt"/>
            </a:rPr>
            <a:t>subrecipient</a:t>
          </a:r>
          <a:r>
            <a:rPr lang="en-US" sz="1800" dirty="0">
              <a:latin typeface="+mj-lt"/>
            </a:rPr>
            <a:t> agencies had the policy manual describing the disability determination process on pages 7-11 and page 32. </a:t>
          </a:r>
        </a:p>
      </dgm:t>
    </dgm:pt>
    <dgm:pt modelId="{2B0A9F8F-DA29-4C34-B471-A849EB6C2763}" type="parTrans" cxnId="{26AC8A8B-61BE-4CDF-B29B-6939384F02F7}">
      <dgm:prSet/>
      <dgm:spPr/>
      <dgm:t>
        <a:bodyPr/>
        <a:lstStyle/>
        <a:p>
          <a:endParaRPr lang="en-US"/>
        </a:p>
      </dgm:t>
    </dgm:pt>
    <dgm:pt modelId="{DC861E2C-7AD3-4A4C-BBFD-9F38D6F0BFE8}" type="sibTrans" cxnId="{26AC8A8B-61BE-4CDF-B29B-6939384F02F7}">
      <dgm:prSet/>
      <dgm:spPr/>
      <dgm:t>
        <a:bodyPr/>
        <a:lstStyle/>
        <a:p>
          <a:endParaRPr lang="en-US"/>
        </a:p>
      </dgm:t>
    </dgm:pt>
    <dgm:pt modelId="{661215BF-E46D-413F-8F30-0B2254680466}" type="pres">
      <dgm:prSet presAssocID="{7ACF29C8-7843-46D6-9170-E5116483DCE5}" presName="linearFlow" presStyleCnt="0">
        <dgm:presLayoutVars>
          <dgm:dir/>
          <dgm:animLvl val="lvl"/>
          <dgm:resizeHandles val="exact"/>
        </dgm:presLayoutVars>
      </dgm:prSet>
      <dgm:spPr/>
    </dgm:pt>
    <dgm:pt modelId="{7173D744-A4C8-49A0-96CC-40CA56A451A9}" type="pres">
      <dgm:prSet presAssocID="{59E88D7B-68D8-46FE-BE92-89E4D6B08BF3}" presName="composite" presStyleCnt="0"/>
      <dgm:spPr/>
    </dgm:pt>
    <dgm:pt modelId="{31A904DF-47E9-4478-8C2D-F43DE569EC9D}" type="pres">
      <dgm:prSet presAssocID="{59E88D7B-68D8-46FE-BE92-89E4D6B08BF3}" presName="parentText" presStyleLbl="alignNode1" presStyleIdx="0" presStyleCnt="3" custLinFactNeighborY="0">
        <dgm:presLayoutVars>
          <dgm:chMax val="1"/>
          <dgm:bulletEnabled val="1"/>
        </dgm:presLayoutVars>
      </dgm:prSet>
      <dgm:spPr/>
    </dgm:pt>
    <dgm:pt modelId="{2DD94D3B-0860-4CC6-82DF-7814FEDE20C5}" type="pres">
      <dgm:prSet presAssocID="{59E88D7B-68D8-46FE-BE92-89E4D6B08BF3}" presName="descendantText" presStyleLbl="alignAcc1" presStyleIdx="0" presStyleCnt="3" custScaleY="149589" custLinFactNeighborX="0">
        <dgm:presLayoutVars>
          <dgm:bulletEnabled val="1"/>
        </dgm:presLayoutVars>
      </dgm:prSet>
      <dgm:spPr/>
    </dgm:pt>
    <dgm:pt modelId="{9B749D96-D06A-4EB8-81A3-3514FA98A00B}" type="pres">
      <dgm:prSet presAssocID="{E310B795-0220-48F3-AA60-53292D178FB1}" presName="sp" presStyleCnt="0"/>
      <dgm:spPr/>
    </dgm:pt>
    <dgm:pt modelId="{3992CE9F-9954-444A-A57A-91361124E482}" type="pres">
      <dgm:prSet presAssocID="{094E01D4-815E-415A-8781-F8E643C0E3F5}" presName="composite" presStyleCnt="0"/>
      <dgm:spPr/>
    </dgm:pt>
    <dgm:pt modelId="{034C807A-FADE-45A1-B1D3-9722C85EBB08}" type="pres">
      <dgm:prSet presAssocID="{094E01D4-815E-415A-8781-F8E643C0E3F5}" presName="parentText" presStyleLbl="alignNode1" presStyleIdx="1" presStyleCnt="3" custLinFactNeighborX="-593" custLinFactNeighborY="-1377">
        <dgm:presLayoutVars>
          <dgm:chMax val="1"/>
          <dgm:bulletEnabled val="1"/>
        </dgm:presLayoutVars>
      </dgm:prSet>
      <dgm:spPr/>
    </dgm:pt>
    <dgm:pt modelId="{A205F785-092E-49EB-AFEE-411CF67BE7AA}" type="pres">
      <dgm:prSet presAssocID="{094E01D4-815E-415A-8781-F8E643C0E3F5}" presName="descendantText" presStyleLbl="alignAcc1" presStyleIdx="1" presStyleCnt="3" custScaleY="134878" custLinFactNeighborX="72" custLinFactNeighborY="1146">
        <dgm:presLayoutVars>
          <dgm:bulletEnabled val="1"/>
        </dgm:presLayoutVars>
      </dgm:prSet>
      <dgm:spPr/>
    </dgm:pt>
    <dgm:pt modelId="{1AB48ABD-D396-458C-84C0-70B03859BC17}" type="pres">
      <dgm:prSet presAssocID="{60875546-A387-443C-AD02-E4019C80D39E}" presName="sp" presStyleCnt="0"/>
      <dgm:spPr/>
    </dgm:pt>
    <dgm:pt modelId="{42A2F634-480A-473A-988A-E675BD0665F2}" type="pres">
      <dgm:prSet presAssocID="{53FFA3D5-CAE3-4B1E-9C07-A7689695C51C}" presName="composite" presStyleCnt="0"/>
      <dgm:spPr/>
    </dgm:pt>
    <dgm:pt modelId="{D126D40F-3331-4D3E-94CC-A015D669EB42}" type="pres">
      <dgm:prSet presAssocID="{53FFA3D5-CAE3-4B1E-9C07-A7689695C51C}" presName="parentText" presStyleLbl="alignNode1" presStyleIdx="2" presStyleCnt="3" custLinFactNeighborX="-23292" custLinFactNeighborY="2185">
        <dgm:presLayoutVars>
          <dgm:chMax val="1"/>
          <dgm:bulletEnabled val="1"/>
        </dgm:presLayoutVars>
      </dgm:prSet>
      <dgm:spPr/>
    </dgm:pt>
    <dgm:pt modelId="{2C76BF46-7338-4A71-9DCA-240513537EE9}" type="pres">
      <dgm:prSet presAssocID="{53FFA3D5-CAE3-4B1E-9C07-A7689695C51C}" presName="descendantText" presStyleLbl="alignAcc1" presStyleIdx="2" presStyleCnt="3" custScaleY="163285" custLinFactNeighborY="0">
        <dgm:presLayoutVars>
          <dgm:bulletEnabled val="1"/>
        </dgm:presLayoutVars>
      </dgm:prSet>
      <dgm:spPr/>
    </dgm:pt>
  </dgm:ptLst>
  <dgm:cxnLst>
    <dgm:cxn modelId="{A702DD02-2804-41CC-ABEE-6FFAD180D162}" srcId="{53FFA3D5-CAE3-4B1E-9C07-A7689695C51C}" destId="{69AD9F8B-C485-4468-89D3-1694E546F667}" srcOrd="1" destOrd="0" parTransId="{7E4AAAA8-E2C2-44C9-80D3-05773F1AE9D7}" sibTransId="{B3770DCA-BE89-4126-B067-9FBC2E4561B8}"/>
    <dgm:cxn modelId="{2F2E5621-C9B8-4903-8029-203B1F24454D}" srcId="{7ACF29C8-7843-46D6-9170-E5116483DCE5}" destId="{53FFA3D5-CAE3-4B1E-9C07-A7689695C51C}" srcOrd="2" destOrd="0" parTransId="{122266A1-C2F5-4CA9-841F-FFB0CB0716C8}" sibTransId="{FE24AA59-1306-484C-AB9E-A454D3E3E2B5}"/>
    <dgm:cxn modelId="{D821043D-DF36-4874-9F64-D85EA88A59FB}" srcId="{094E01D4-815E-415A-8781-F8E643C0E3F5}" destId="{DF707D3F-598F-4571-88E0-B166043052A7}" srcOrd="0" destOrd="0" parTransId="{D3CBA400-1CAE-4ECC-828C-838CC8A9239F}" sibTransId="{636D6CB7-2C3E-41D3-96C0-46658AFCC432}"/>
    <dgm:cxn modelId="{8C776D48-7B74-4E1C-AD6B-A830EB888801}" srcId="{59E88D7B-68D8-46FE-BE92-89E4D6B08BF3}" destId="{F9E327F7-0AB6-4A49-9944-35F5D397E84B}" srcOrd="1" destOrd="0" parTransId="{529E5375-D520-4687-85D4-AF6D94D994EF}" sibTransId="{0AEB0B4D-25C8-41D8-B0A9-074BD1BB202E}"/>
    <dgm:cxn modelId="{F7943169-ACEE-4B55-985A-8CFD688D5B05}" srcId="{53FFA3D5-CAE3-4B1E-9C07-A7689695C51C}" destId="{257C403E-BC68-4A3A-ADC3-53B3BE68F678}" srcOrd="0" destOrd="0" parTransId="{AB23FE2C-7385-44FC-8CAB-489CE4DC0290}" sibTransId="{756D91AC-6171-4A02-AD9D-F0F2AE07BA98}"/>
    <dgm:cxn modelId="{4D8A6C71-1750-4BD5-B318-270BE0A8ADFF}" type="presOf" srcId="{094E01D4-815E-415A-8781-F8E643C0E3F5}" destId="{034C807A-FADE-45A1-B1D3-9722C85EBB08}" srcOrd="0" destOrd="0" presId="urn:microsoft.com/office/officeart/2005/8/layout/chevron2"/>
    <dgm:cxn modelId="{2636D856-5D29-41A9-97A1-3FB90F58901F}" type="presOf" srcId="{C49C2567-53A5-47EA-848A-7C40B073D225}" destId="{2DD94D3B-0860-4CC6-82DF-7814FEDE20C5}" srcOrd="0" destOrd="0" presId="urn:microsoft.com/office/officeart/2005/8/layout/chevron2"/>
    <dgm:cxn modelId="{5F64F67D-F483-4A04-B29C-A47E2620FB5C}" type="presOf" srcId="{59E88D7B-68D8-46FE-BE92-89E4D6B08BF3}" destId="{31A904DF-47E9-4478-8C2D-F43DE569EC9D}" srcOrd="0" destOrd="0" presId="urn:microsoft.com/office/officeart/2005/8/layout/chevron2"/>
    <dgm:cxn modelId="{A79D308B-470D-4740-877A-4037ECD7DCFF}" type="presOf" srcId="{53FFA3D5-CAE3-4B1E-9C07-A7689695C51C}" destId="{D126D40F-3331-4D3E-94CC-A015D669EB42}" srcOrd="0" destOrd="0" presId="urn:microsoft.com/office/officeart/2005/8/layout/chevron2"/>
    <dgm:cxn modelId="{26AC8A8B-61BE-4CDF-B29B-6939384F02F7}" srcId="{094E01D4-815E-415A-8781-F8E643C0E3F5}" destId="{5B7BB093-661A-4EE8-B70D-57432FB6782B}" srcOrd="1" destOrd="0" parTransId="{2B0A9F8F-DA29-4C34-B471-A849EB6C2763}" sibTransId="{DC861E2C-7AD3-4A4C-BBFD-9F38D6F0BFE8}"/>
    <dgm:cxn modelId="{7CBD748F-7915-4CD4-8156-15ABBBF448B8}" type="presOf" srcId="{69AD9F8B-C485-4468-89D3-1694E546F667}" destId="{2C76BF46-7338-4A71-9DCA-240513537EE9}" srcOrd="0" destOrd="1" presId="urn:microsoft.com/office/officeart/2005/8/layout/chevron2"/>
    <dgm:cxn modelId="{C2679593-82A0-4AD4-B96C-1D5F4626812D}" srcId="{59E88D7B-68D8-46FE-BE92-89E4D6B08BF3}" destId="{C49C2567-53A5-47EA-848A-7C40B073D225}" srcOrd="0" destOrd="0" parTransId="{D9B116A1-4067-4139-B548-4BA3DC6A28AD}" sibTransId="{9AA19000-7F0A-4C0C-B748-216C24ADEE50}"/>
    <dgm:cxn modelId="{89481B9A-20B9-4647-B18A-2F1DF558C8EE}" type="presOf" srcId="{DF707D3F-598F-4571-88E0-B166043052A7}" destId="{A205F785-092E-49EB-AFEE-411CF67BE7AA}" srcOrd="0" destOrd="0" presId="urn:microsoft.com/office/officeart/2005/8/layout/chevron2"/>
    <dgm:cxn modelId="{D12FE8B1-6761-4288-93E3-EDDB2BF6B90B}" type="presOf" srcId="{F9E327F7-0AB6-4A49-9944-35F5D397E84B}" destId="{2DD94D3B-0860-4CC6-82DF-7814FEDE20C5}" srcOrd="0" destOrd="1" presId="urn:microsoft.com/office/officeart/2005/8/layout/chevron2"/>
    <dgm:cxn modelId="{11A116DB-2A2A-4551-9612-3CB367F89509}" type="presOf" srcId="{257C403E-BC68-4A3A-ADC3-53B3BE68F678}" destId="{2C76BF46-7338-4A71-9DCA-240513537EE9}" srcOrd="0" destOrd="0" presId="urn:microsoft.com/office/officeart/2005/8/layout/chevron2"/>
    <dgm:cxn modelId="{2E65C9E7-A4D4-4B8A-99B0-84BB249475ED}" srcId="{7ACF29C8-7843-46D6-9170-E5116483DCE5}" destId="{59E88D7B-68D8-46FE-BE92-89E4D6B08BF3}" srcOrd="0" destOrd="0" parTransId="{AE57D0B1-34E7-4290-B497-8D2E9F1B0A8F}" sibTransId="{E310B795-0220-48F3-AA60-53292D178FB1}"/>
    <dgm:cxn modelId="{67CCE7E8-0207-46D4-BF71-3E39653CFAEC}" srcId="{7ACF29C8-7843-46D6-9170-E5116483DCE5}" destId="{094E01D4-815E-415A-8781-F8E643C0E3F5}" srcOrd="1" destOrd="0" parTransId="{DDA3F135-A743-4B9B-89CC-FB4C69A7A86D}" sibTransId="{60875546-A387-443C-AD02-E4019C80D39E}"/>
    <dgm:cxn modelId="{15AE16E9-C132-4038-B239-A50DC6CC8E7E}" type="presOf" srcId="{5B7BB093-661A-4EE8-B70D-57432FB6782B}" destId="{A205F785-092E-49EB-AFEE-411CF67BE7AA}" srcOrd="0" destOrd="1" presId="urn:microsoft.com/office/officeart/2005/8/layout/chevron2"/>
    <dgm:cxn modelId="{9FE4B6FB-45E7-4AC5-87EE-FB19236E4079}" type="presOf" srcId="{7ACF29C8-7843-46D6-9170-E5116483DCE5}" destId="{661215BF-E46D-413F-8F30-0B2254680466}" srcOrd="0" destOrd="0" presId="urn:microsoft.com/office/officeart/2005/8/layout/chevron2"/>
    <dgm:cxn modelId="{B33ACA56-A83C-45E7-87E3-52DA61090B0C}" type="presParOf" srcId="{661215BF-E46D-413F-8F30-0B2254680466}" destId="{7173D744-A4C8-49A0-96CC-40CA56A451A9}" srcOrd="0" destOrd="0" presId="urn:microsoft.com/office/officeart/2005/8/layout/chevron2"/>
    <dgm:cxn modelId="{57CB39C9-FE82-44CA-84A3-48D458BD27DE}" type="presParOf" srcId="{7173D744-A4C8-49A0-96CC-40CA56A451A9}" destId="{31A904DF-47E9-4478-8C2D-F43DE569EC9D}" srcOrd="0" destOrd="0" presId="urn:microsoft.com/office/officeart/2005/8/layout/chevron2"/>
    <dgm:cxn modelId="{E7611A9F-513A-4EC2-BE53-0136777EC0BA}" type="presParOf" srcId="{7173D744-A4C8-49A0-96CC-40CA56A451A9}" destId="{2DD94D3B-0860-4CC6-82DF-7814FEDE20C5}" srcOrd="1" destOrd="0" presId="urn:microsoft.com/office/officeart/2005/8/layout/chevron2"/>
    <dgm:cxn modelId="{B197DA6E-A8C9-44F2-9C2B-09EDD6CE12BA}" type="presParOf" srcId="{661215BF-E46D-413F-8F30-0B2254680466}" destId="{9B749D96-D06A-4EB8-81A3-3514FA98A00B}" srcOrd="1" destOrd="0" presId="urn:microsoft.com/office/officeart/2005/8/layout/chevron2"/>
    <dgm:cxn modelId="{5612DA6B-A8C4-4B22-8E8B-D017E2192E05}" type="presParOf" srcId="{661215BF-E46D-413F-8F30-0B2254680466}" destId="{3992CE9F-9954-444A-A57A-91361124E482}" srcOrd="2" destOrd="0" presId="urn:microsoft.com/office/officeart/2005/8/layout/chevron2"/>
    <dgm:cxn modelId="{B95D6E0B-6ABC-425E-85CE-470D0123D5A4}" type="presParOf" srcId="{3992CE9F-9954-444A-A57A-91361124E482}" destId="{034C807A-FADE-45A1-B1D3-9722C85EBB08}" srcOrd="0" destOrd="0" presId="urn:microsoft.com/office/officeart/2005/8/layout/chevron2"/>
    <dgm:cxn modelId="{7FD5D2F4-FDF9-4EBF-BB29-AC13055B9B37}" type="presParOf" srcId="{3992CE9F-9954-444A-A57A-91361124E482}" destId="{A205F785-092E-49EB-AFEE-411CF67BE7AA}" srcOrd="1" destOrd="0" presId="urn:microsoft.com/office/officeart/2005/8/layout/chevron2"/>
    <dgm:cxn modelId="{FC070019-F250-441B-B6C7-C5DB2F5A9C33}" type="presParOf" srcId="{661215BF-E46D-413F-8F30-0B2254680466}" destId="{1AB48ABD-D396-458C-84C0-70B03859BC17}" srcOrd="3" destOrd="0" presId="urn:microsoft.com/office/officeart/2005/8/layout/chevron2"/>
    <dgm:cxn modelId="{3055368E-480B-41D3-9083-EE1894F74EC6}" type="presParOf" srcId="{661215BF-E46D-413F-8F30-0B2254680466}" destId="{42A2F634-480A-473A-988A-E675BD0665F2}" srcOrd="4" destOrd="0" presId="urn:microsoft.com/office/officeart/2005/8/layout/chevron2"/>
    <dgm:cxn modelId="{47606337-9D8A-42AA-93E4-505F5E76CAC6}" type="presParOf" srcId="{42A2F634-480A-473A-988A-E675BD0665F2}" destId="{D126D40F-3331-4D3E-94CC-A015D669EB42}" srcOrd="0" destOrd="0" presId="urn:microsoft.com/office/officeart/2005/8/layout/chevron2"/>
    <dgm:cxn modelId="{672A9519-886F-4596-8FE0-3A017E4C40F3}" type="presParOf" srcId="{42A2F634-480A-473A-988A-E675BD0665F2}" destId="{2C76BF46-7338-4A71-9DCA-240513537E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BE764A-086B-418C-BAC8-8A6FDA959BE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CED443E-10E8-430A-A651-29272B059F6C}">
      <dgm:prSet phldrT="[Text]"/>
      <dgm:spPr/>
      <dgm:t>
        <a:bodyPr/>
        <a:lstStyle/>
        <a:p>
          <a:r>
            <a:rPr lang="en-US" dirty="0"/>
            <a:t>2018</a:t>
          </a:r>
        </a:p>
      </dgm:t>
    </dgm:pt>
    <dgm:pt modelId="{5F72B083-A960-44EF-BCDE-B9BFDAA828BA}" type="parTrans" cxnId="{513CA0A6-F38C-41CC-B2FC-CB697AD882EB}">
      <dgm:prSet/>
      <dgm:spPr/>
      <dgm:t>
        <a:bodyPr/>
        <a:lstStyle/>
        <a:p>
          <a:endParaRPr lang="en-US"/>
        </a:p>
      </dgm:t>
    </dgm:pt>
    <dgm:pt modelId="{CD3B12C8-C16B-4F90-8108-29F53EDA74EB}" type="sibTrans" cxnId="{513CA0A6-F38C-41CC-B2FC-CB697AD882EB}">
      <dgm:prSet/>
      <dgm:spPr/>
      <dgm:t>
        <a:bodyPr/>
        <a:lstStyle/>
        <a:p>
          <a:endParaRPr lang="en-US"/>
        </a:p>
      </dgm:t>
    </dgm:pt>
    <dgm:pt modelId="{44346A45-EE05-4821-B2C7-88CAAB41741C}">
      <dgm:prSet phldrT="[Text]"/>
      <dgm:spPr/>
      <dgm:t>
        <a:bodyPr/>
        <a:lstStyle/>
        <a:p>
          <a:pPr marL="111125" indent="-111125"/>
          <a:r>
            <a:rPr lang="en-US" dirty="0">
              <a:solidFill>
                <a:schemeClr val="tx1"/>
              </a:solidFill>
            </a:rPr>
            <a:t>CMS MARS-E</a:t>
          </a:r>
        </a:p>
      </dgm:t>
    </dgm:pt>
    <dgm:pt modelId="{88D860C8-31E6-4EAD-B573-0F16D4A53259}" type="parTrans" cxnId="{FF6E7AED-1B10-4400-9EB0-D35FFCD68B31}">
      <dgm:prSet/>
      <dgm:spPr/>
      <dgm:t>
        <a:bodyPr/>
        <a:lstStyle/>
        <a:p>
          <a:endParaRPr lang="en-US"/>
        </a:p>
      </dgm:t>
    </dgm:pt>
    <dgm:pt modelId="{FB181810-6E03-444B-9EC1-25717359EAB6}" type="sibTrans" cxnId="{FF6E7AED-1B10-4400-9EB0-D35FFCD68B31}">
      <dgm:prSet/>
      <dgm:spPr/>
      <dgm:t>
        <a:bodyPr/>
        <a:lstStyle/>
        <a:p>
          <a:endParaRPr lang="en-US"/>
        </a:p>
      </dgm:t>
    </dgm:pt>
    <dgm:pt modelId="{2F98AC7C-632B-460D-A9FE-2AA5D1AC445B}">
      <dgm:prSet phldrT="[Text]"/>
      <dgm:spPr/>
      <dgm:t>
        <a:bodyPr/>
        <a:lstStyle/>
        <a:p>
          <a:r>
            <a:rPr lang="en-US" dirty="0"/>
            <a:t>2019</a:t>
          </a:r>
        </a:p>
      </dgm:t>
    </dgm:pt>
    <dgm:pt modelId="{FEA242FD-2FEE-4E85-AA1D-9324EAD3B61D}" type="parTrans" cxnId="{1332825B-366F-47D0-AEF7-065B511436F4}">
      <dgm:prSet/>
      <dgm:spPr/>
      <dgm:t>
        <a:bodyPr/>
        <a:lstStyle/>
        <a:p>
          <a:endParaRPr lang="en-US"/>
        </a:p>
      </dgm:t>
    </dgm:pt>
    <dgm:pt modelId="{FB20592D-4AD3-4F24-9BBC-38069BD53D57}" type="sibTrans" cxnId="{1332825B-366F-47D0-AEF7-065B511436F4}">
      <dgm:prSet/>
      <dgm:spPr/>
      <dgm:t>
        <a:bodyPr/>
        <a:lstStyle/>
        <a:p>
          <a:endParaRPr lang="en-US"/>
        </a:p>
      </dgm:t>
    </dgm:pt>
    <dgm:pt modelId="{4275EF6B-9903-4F90-85CF-9DA8481C4A37}">
      <dgm:prSet phldrT="[Text]"/>
      <dgm:spPr/>
      <dgm:t>
        <a:bodyPr/>
        <a:lstStyle/>
        <a:p>
          <a:r>
            <a:rPr lang="en-US" dirty="0"/>
            <a:t>2020</a:t>
          </a:r>
        </a:p>
      </dgm:t>
    </dgm:pt>
    <dgm:pt modelId="{A4DF2528-A728-4E8F-8F88-257C839BED29}" type="parTrans" cxnId="{CEF3DAEC-E2BA-4AB6-9D3C-C7DB5840D286}">
      <dgm:prSet/>
      <dgm:spPr/>
      <dgm:t>
        <a:bodyPr/>
        <a:lstStyle/>
        <a:p>
          <a:endParaRPr lang="en-US"/>
        </a:p>
      </dgm:t>
    </dgm:pt>
    <dgm:pt modelId="{715D7111-6842-493B-AEAD-6F0CEB6E4C5A}" type="sibTrans" cxnId="{CEF3DAEC-E2BA-4AB6-9D3C-C7DB5840D286}">
      <dgm:prSet/>
      <dgm:spPr/>
      <dgm:t>
        <a:bodyPr/>
        <a:lstStyle/>
        <a:p>
          <a:endParaRPr lang="en-US"/>
        </a:p>
      </dgm:t>
    </dgm:pt>
    <dgm:pt modelId="{37487D9C-3474-44B0-BD13-67632BBE4A15}">
      <dgm:prSet phldrT="[Text]"/>
      <dgm:spPr/>
      <dgm:t>
        <a:bodyPr/>
        <a:lstStyle/>
        <a:p>
          <a:pPr marL="174625" indent="-119063"/>
          <a:r>
            <a:rPr lang="en-US" dirty="0">
              <a:solidFill>
                <a:schemeClr val="tx1"/>
              </a:solidFill>
            </a:rPr>
            <a:t>CMS MARS-E New Audit</a:t>
          </a:r>
        </a:p>
      </dgm:t>
    </dgm:pt>
    <dgm:pt modelId="{909467FC-4AF7-4F15-86D8-F972935D44BF}" type="parTrans" cxnId="{9BCE303F-107A-46A4-98C4-302975366DC5}">
      <dgm:prSet/>
      <dgm:spPr/>
      <dgm:t>
        <a:bodyPr/>
        <a:lstStyle/>
        <a:p>
          <a:endParaRPr lang="en-US"/>
        </a:p>
      </dgm:t>
    </dgm:pt>
    <dgm:pt modelId="{33BAB93B-345C-40BD-85C7-C3B7E9A64113}" type="sibTrans" cxnId="{9BCE303F-107A-46A4-98C4-302975366DC5}">
      <dgm:prSet/>
      <dgm:spPr/>
      <dgm:t>
        <a:bodyPr/>
        <a:lstStyle/>
        <a:p>
          <a:endParaRPr lang="en-US"/>
        </a:p>
      </dgm:t>
    </dgm:pt>
    <dgm:pt modelId="{53BA68A7-1884-4ADC-9C36-4B9FD9CCEF19}">
      <dgm:prSet/>
      <dgm:spPr/>
      <dgm:t>
        <a:bodyPr/>
        <a:lstStyle/>
        <a:p>
          <a:pPr marL="57150" indent="0"/>
          <a:r>
            <a:rPr lang="en-US" dirty="0">
              <a:solidFill>
                <a:schemeClr val="tx1"/>
              </a:solidFill>
            </a:rPr>
            <a:t>  Single Audit</a:t>
          </a:r>
        </a:p>
      </dgm:t>
    </dgm:pt>
    <dgm:pt modelId="{010EE9EC-13B1-45E0-A906-6936429E0086}" type="parTrans" cxnId="{9DFD8915-864D-4279-888C-35E7F23708CF}">
      <dgm:prSet/>
      <dgm:spPr/>
      <dgm:t>
        <a:bodyPr/>
        <a:lstStyle/>
        <a:p>
          <a:endParaRPr lang="en-US"/>
        </a:p>
      </dgm:t>
    </dgm:pt>
    <dgm:pt modelId="{19D0DB90-B742-4399-9716-321663C5D3A0}" type="sibTrans" cxnId="{9DFD8915-864D-4279-888C-35E7F23708CF}">
      <dgm:prSet/>
      <dgm:spPr/>
      <dgm:t>
        <a:bodyPr/>
        <a:lstStyle/>
        <a:p>
          <a:endParaRPr lang="en-US"/>
        </a:p>
      </dgm:t>
    </dgm:pt>
    <dgm:pt modelId="{85CBF29C-9EED-4DD6-8450-4C9DD5863AD1}">
      <dgm:prSet phldrT="[Text]"/>
      <dgm:spPr/>
      <dgm:t>
        <a:bodyPr/>
        <a:lstStyle/>
        <a:p>
          <a:pPr marL="396875" indent="-111125"/>
          <a:r>
            <a:rPr lang="en-US" dirty="0">
              <a:solidFill>
                <a:schemeClr val="tx1"/>
              </a:solidFill>
            </a:rPr>
            <a:t>Numerous Findings:</a:t>
          </a:r>
        </a:p>
      </dgm:t>
    </dgm:pt>
    <dgm:pt modelId="{493E7148-66FB-4525-AA2C-0C46BE016225}" type="parTrans" cxnId="{A7F9CB4C-9406-4422-9699-B9A3C3285DBF}">
      <dgm:prSet/>
      <dgm:spPr/>
      <dgm:t>
        <a:bodyPr/>
        <a:lstStyle/>
        <a:p>
          <a:endParaRPr lang="en-US"/>
        </a:p>
      </dgm:t>
    </dgm:pt>
    <dgm:pt modelId="{B8B5CE8B-8261-42C8-8E14-4969863C4554}" type="sibTrans" cxnId="{A7F9CB4C-9406-4422-9699-B9A3C3285DBF}">
      <dgm:prSet/>
      <dgm:spPr/>
      <dgm:t>
        <a:bodyPr/>
        <a:lstStyle/>
        <a:p>
          <a:endParaRPr lang="en-US"/>
        </a:p>
      </dgm:t>
    </dgm:pt>
    <dgm:pt modelId="{469761EA-5682-40BE-8463-CC0E02BD2364}">
      <dgm:prSet phldrT="[Text]"/>
      <dgm:spPr/>
      <dgm:t>
        <a:bodyPr/>
        <a:lstStyle/>
        <a:p>
          <a:pPr marL="396875" indent="-111125"/>
          <a:r>
            <a:rPr lang="en-US" dirty="0">
              <a:solidFill>
                <a:schemeClr val="tx1"/>
              </a:solidFill>
            </a:rPr>
            <a:t>The State does not have an Information Security Insider Threat Program</a:t>
          </a:r>
        </a:p>
      </dgm:t>
    </dgm:pt>
    <dgm:pt modelId="{F7BD7E26-F815-443B-8415-A54CFF7399F8}" type="parTrans" cxnId="{2A029A50-2DED-4EF6-B218-AD6746013CAA}">
      <dgm:prSet/>
      <dgm:spPr/>
      <dgm:t>
        <a:bodyPr/>
        <a:lstStyle/>
        <a:p>
          <a:endParaRPr lang="en-US"/>
        </a:p>
      </dgm:t>
    </dgm:pt>
    <dgm:pt modelId="{E12AF1ED-5301-4E88-A1A7-0817B24615F1}" type="sibTrans" cxnId="{2A029A50-2DED-4EF6-B218-AD6746013CAA}">
      <dgm:prSet/>
      <dgm:spPr/>
      <dgm:t>
        <a:bodyPr/>
        <a:lstStyle/>
        <a:p>
          <a:endParaRPr lang="en-US"/>
        </a:p>
      </dgm:t>
    </dgm:pt>
    <dgm:pt modelId="{7D782B80-2F32-4A3E-A98D-E3B4C9C363DD}">
      <dgm:prSet phldrT="[Text]"/>
      <dgm:spPr/>
      <dgm:t>
        <a:bodyPr/>
        <a:lstStyle/>
        <a:p>
          <a:pPr marL="114300" indent="-114300"/>
          <a:r>
            <a:rPr lang="en-US" dirty="0">
              <a:solidFill>
                <a:schemeClr val="tx1"/>
              </a:solidFill>
            </a:rPr>
            <a:t>IRS Federal Tax Information (FTI)</a:t>
          </a:r>
        </a:p>
      </dgm:t>
    </dgm:pt>
    <dgm:pt modelId="{DAFCAF5F-9204-4D70-98CC-4C1C1D5CAEE6}" type="parTrans" cxnId="{F59714CF-9129-42A7-A4C2-3EE493653BE5}">
      <dgm:prSet/>
      <dgm:spPr/>
      <dgm:t>
        <a:bodyPr/>
        <a:lstStyle/>
        <a:p>
          <a:endParaRPr lang="en-US"/>
        </a:p>
      </dgm:t>
    </dgm:pt>
    <dgm:pt modelId="{5529F2DA-9C18-48A8-ADD0-44CC6A734E08}" type="sibTrans" cxnId="{F59714CF-9129-42A7-A4C2-3EE493653BE5}">
      <dgm:prSet/>
      <dgm:spPr/>
      <dgm:t>
        <a:bodyPr/>
        <a:lstStyle/>
        <a:p>
          <a:endParaRPr lang="en-US"/>
        </a:p>
      </dgm:t>
    </dgm:pt>
    <dgm:pt modelId="{73132455-9394-4AEE-AEA3-41CF31FA5CB5}">
      <dgm:prSet phldrT="[Text]"/>
      <dgm:spPr/>
      <dgm:t>
        <a:bodyPr/>
        <a:lstStyle/>
        <a:p>
          <a:pPr marL="114300" indent="0"/>
          <a:endParaRPr lang="en-US" dirty="0">
            <a:solidFill>
              <a:schemeClr val="tx1"/>
            </a:solidFill>
          </a:endParaRPr>
        </a:p>
      </dgm:t>
    </dgm:pt>
    <dgm:pt modelId="{CF146C7C-8CE0-4198-B1DC-9268731CB6F4}" type="parTrans" cxnId="{6DF41826-84B6-4724-AC24-676DAB407FDD}">
      <dgm:prSet/>
      <dgm:spPr/>
      <dgm:t>
        <a:bodyPr/>
        <a:lstStyle/>
        <a:p>
          <a:endParaRPr lang="en-US"/>
        </a:p>
      </dgm:t>
    </dgm:pt>
    <dgm:pt modelId="{6C099631-55F1-421F-A5D1-963834B75B8D}" type="sibTrans" cxnId="{6DF41826-84B6-4724-AC24-676DAB407FDD}">
      <dgm:prSet/>
      <dgm:spPr/>
      <dgm:t>
        <a:bodyPr/>
        <a:lstStyle/>
        <a:p>
          <a:endParaRPr lang="en-US"/>
        </a:p>
      </dgm:t>
    </dgm:pt>
    <dgm:pt modelId="{0840D0A2-0F39-4DDC-A2BE-3DEEABCD1808}">
      <dgm:prSet phldrT="[Text]"/>
      <dgm:spPr/>
      <dgm:t>
        <a:bodyPr/>
        <a:lstStyle/>
        <a:p>
          <a:pPr marL="341313" indent="-111125"/>
          <a:r>
            <a:rPr lang="en-US" dirty="0">
              <a:solidFill>
                <a:schemeClr val="tx1"/>
              </a:solidFill>
            </a:rPr>
            <a:t>100+ Findings</a:t>
          </a:r>
        </a:p>
      </dgm:t>
    </dgm:pt>
    <dgm:pt modelId="{2AAF4789-0F43-4042-9587-D6D98B579694}" type="parTrans" cxnId="{76BB114A-A509-4FD3-82C5-D215A0DD5FB7}">
      <dgm:prSet/>
      <dgm:spPr/>
      <dgm:t>
        <a:bodyPr/>
        <a:lstStyle/>
        <a:p>
          <a:endParaRPr lang="en-US"/>
        </a:p>
      </dgm:t>
    </dgm:pt>
    <dgm:pt modelId="{03A79F1E-380A-4E18-8F1B-8DA914536C89}" type="sibTrans" cxnId="{76BB114A-A509-4FD3-82C5-D215A0DD5FB7}">
      <dgm:prSet/>
      <dgm:spPr/>
      <dgm:t>
        <a:bodyPr/>
        <a:lstStyle/>
        <a:p>
          <a:endParaRPr lang="en-US"/>
        </a:p>
      </dgm:t>
    </dgm:pt>
    <dgm:pt modelId="{B2FD4CD7-0300-4226-B83D-0F39148F9A8D}">
      <dgm:prSet phldrT="[Text]"/>
      <dgm:spPr/>
      <dgm:t>
        <a:bodyPr/>
        <a:lstStyle/>
        <a:p>
          <a:pPr marL="114300" indent="-114300"/>
          <a:r>
            <a:rPr lang="en-US" dirty="0">
              <a:solidFill>
                <a:schemeClr val="tx1"/>
              </a:solidFill>
            </a:rPr>
            <a:t>FBI Criminal Justice Information (CJI)</a:t>
          </a:r>
        </a:p>
      </dgm:t>
    </dgm:pt>
    <dgm:pt modelId="{1935ACBC-69F2-49A7-8149-35BC8DC818C2}" type="parTrans" cxnId="{49EFA218-142F-4E39-B6E4-47A1467D160D}">
      <dgm:prSet/>
      <dgm:spPr/>
      <dgm:t>
        <a:bodyPr/>
        <a:lstStyle/>
        <a:p>
          <a:endParaRPr lang="en-US"/>
        </a:p>
      </dgm:t>
    </dgm:pt>
    <dgm:pt modelId="{F83C43EA-4C7C-49E4-B9AD-D1EEF4FBD954}" type="sibTrans" cxnId="{49EFA218-142F-4E39-B6E4-47A1467D160D}">
      <dgm:prSet/>
      <dgm:spPr/>
      <dgm:t>
        <a:bodyPr/>
        <a:lstStyle/>
        <a:p>
          <a:endParaRPr lang="en-US"/>
        </a:p>
      </dgm:t>
    </dgm:pt>
    <dgm:pt modelId="{0675563F-9229-49E7-B063-73279E752BB2}">
      <dgm:prSet phldrT="[Text]"/>
      <dgm:spPr/>
      <dgm:t>
        <a:bodyPr/>
        <a:lstStyle/>
        <a:p>
          <a:pPr marL="114300" indent="-114300"/>
          <a:endParaRPr lang="en-US" dirty="0">
            <a:solidFill>
              <a:schemeClr val="tx1"/>
            </a:solidFill>
          </a:endParaRPr>
        </a:p>
      </dgm:t>
    </dgm:pt>
    <dgm:pt modelId="{23D31CEA-8F49-4642-AFD1-B727153EA24D}" type="parTrans" cxnId="{132F8E82-C94C-4A4A-9914-11FBC28AC2C5}">
      <dgm:prSet/>
      <dgm:spPr/>
      <dgm:t>
        <a:bodyPr/>
        <a:lstStyle/>
        <a:p>
          <a:endParaRPr lang="en-US"/>
        </a:p>
      </dgm:t>
    </dgm:pt>
    <dgm:pt modelId="{DED4DEA1-8576-49AA-9552-55637C280A2E}" type="sibTrans" cxnId="{132F8E82-C94C-4A4A-9914-11FBC28AC2C5}">
      <dgm:prSet/>
      <dgm:spPr/>
      <dgm:t>
        <a:bodyPr/>
        <a:lstStyle/>
        <a:p>
          <a:endParaRPr lang="en-US"/>
        </a:p>
      </dgm:t>
    </dgm:pt>
    <dgm:pt modelId="{E397EEA6-B43D-404A-BDDE-581BB81D2EEF}">
      <dgm:prSet phldrT="[Text]"/>
      <dgm:spPr/>
      <dgm:t>
        <a:bodyPr/>
        <a:lstStyle/>
        <a:p>
          <a:pPr marL="341313" indent="-111125"/>
          <a:r>
            <a:rPr lang="en-US" dirty="0">
              <a:solidFill>
                <a:schemeClr val="tx1"/>
              </a:solidFill>
            </a:rPr>
            <a:t>Numerous Findings</a:t>
          </a:r>
        </a:p>
      </dgm:t>
    </dgm:pt>
    <dgm:pt modelId="{0191E5D0-8554-4224-B2D1-95360DC4B689}" type="parTrans" cxnId="{43329435-0DD1-4F38-B4A5-ED9F5BBFE92E}">
      <dgm:prSet/>
      <dgm:spPr/>
      <dgm:t>
        <a:bodyPr/>
        <a:lstStyle/>
        <a:p>
          <a:endParaRPr lang="en-US"/>
        </a:p>
      </dgm:t>
    </dgm:pt>
    <dgm:pt modelId="{DAE33827-5830-439C-94C5-C142032D6DAB}" type="sibTrans" cxnId="{43329435-0DD1-4F38-B4A5-ED9F5BBFE92E}">
      <dgm:prSet/>
      <dgm:spPr/>
      <dgm:t>
        <a:bodyPr/>
        <a:lstStyle/>
        <a:p>
          <a:endParaRPr lang="en-US"/>
        </a:p>
      </dgm:t>
    </dgm:pt>
    <dgm:pt modelId="{95974DDF-ED2B-499A-96E9-B0DA014D69EB}">
      <dgm:prSet phldrT="[Text]"/>
      <dgm:spPr/>
      <dgm:t>
        <a:bodyPr/>
        <a:lstStyle/>
        <a:p>
          <a:pPr marL="341313" indent="-111125"/>
          <a:r>
            <a:rPr lang="en-US" dirty="0">
              <a:solidFill>
                <a:schemeClr val="tx1"/>
              </a:solidFill>
            </a:rPr>
            <a:t>One of the Findings: The Department does not have a Data Classification Policy</a:t>
          </a:r>
        </a:p>
      </dgm:t>
    </dgm:pt>
    <dgm:pt modelId="{9D7C7C2B-802B-4A6C-ACA0-564426E5EBA6}" type="parTrans" cxnId="{5DDC3662-A3D7-4D99-BAF5-39294E0B7E72}">
      <dgm:prSet/>
      <dgm:spPr/>
      <dgm:t>
        <a:bodyPr/>
        <a:lstStyle/>
        <a:p>
          <a:endParaRPr lang="en-US"/>
        </a:p>
      </dgm:t>
    </dgm:pt>
    <dgm:pt modelId="{CF76B1B9-00FD-4C69-90CF-0BEFE159C12A}" type="sibTrans" cxnId="{5DDC3662-A3D7-4D99-BAF5-39294E0B7E72}">
      <dgm:prSet/>
      <dgm:spPr/>
      <dgm:t>
        <a:bodyPr/>
        <a:lstStyle/>
        <a:p>
          <a:endParaRPr lang="en-US"/>
        </a:p>
      </dgm:t>
    </dgm:pt>
    <dgm:pt modelId="{4C55D5BC-E0AF-44E7-BC1E-C42848B6BD47}">
      <dgm:prSet phldrT="[Text]"/>
      <dgm:spPr/>
      <dgm:t>
        <a:bodyPr/>
        <a:lstStyle/>
        <a:p>
          <a:pPr marL="341313" indent="-111125"/>
          <a:r>
            <a:rPr lang="en-US" dirty="0">
              <a:solidFill>
                <a:schemeClr val="tx1"/>
              </a:solidFill>
            </a:rPr>
            <a:t>Most findings are the result of the Department not having an FTI system for the Bureau of Family Assistance</a:t>
          </a:r>
        </a:p>
      </dgm:t>
    </dgm:pt>
    <dgm:pt modelId="{AA8D5123-E45B-4082-8B03-9D45F4F1D1B7}" type="parTrans" cxnId="{55B297B1-41E7-41C9-8F27-68F7E158E2C5}">
      <dgm:prSet/>
      <dgm:spPr/>
      <dgm:t>
        <a:bodyPr/>
        <a:lstStyle/>
        <a:p>
          <a:endParaRPr lang="en-US"/>
        </a:p>
      </dgm:t>
    </dgm:pt>
    <dgm:pt modelId="{7A77D1EB-E782-4303-B846-602FB37048BB}" type="sibTrans" cxnId="{55B297B1-41E7-41C9-8F27-68F7E158E2C5}">
      <dgm:prSet/>
      <dgm:spPr/>
      <dgm:t>
        <a:bodyPr/>
        <a:lstStyle/>
        <a:p>
          <a:endParaRPr lang="en-US"/>
        </a:p>
      </dgm:t>
    </dgm:pt>
    <dgm:pt modelId="{C1F1C105-3CCB-491B-9254-BDA3C04F7DC4}">
      <dgm:prSet phldrT="[Text]"/>
      <dgm:spPr/>
      <dgm:t>
        <a:bodyPr/>
        <a:lstStyle/>
        <a:p>
          <a:pPr marL="341313" indent="-111125"/>
          <a:r>
            <a:rPr lang="en-US" dirty="0">
              <a:solidFill>
                <a:schemeClr val="tx1"/>
              </a:solidFill>
            </a:rPr>
            <a:t>100’s of Findings:</a:t>
          </a:r>
        </a:p>
      </dgm:t>
    </dgm:pt>
    <dgm:pt modelId="{1088D030-305C-48CD-B1CD-14E4F6A60DD5}" type="parTrans" cxnId="{B9093BA4-272A-4F98-BA29-660942C2E7A5}">
      <dgm:prSet/>
      <dgm:spPr/>
      <dgm:t>
        <a:bodyPr/>
        <a:lstStyle/>
        <a:p>
          <a:endParaRPr lang="en-US"/>
        </a:p>
      </dgm:t>
    </dgm:pt>
    <dgm:pt modelId="{006103AA-44EC-4521-B067-16159D244D49}" type="sibTrans" cxnId="{B9093BA4-272A-4F98-BA29-660942C2E7A5}">
      <dgm:prSet/>
      <dgm:spPr/>
      <dgm:t>
        <a:bodyPr/>
        <a:lstStyle/>
        <a:p>
          <a:endParaRPr lang="en-US"/>
        </a:p>
      </dgm:t>
    </dgm:pt>
    <dgm:pt modelId="{5127C464-41EA-4B17-BFF0-6EAC7F271169}">
      <dgm:prSet phldrT="[Text]"/>
      <dgm:spPr/>
      <dgm:t>
        <a:bodyPr/>
        <a:lstStyle/>
        <a:p>
          <a:pPr marL="341313" indent="-111125"/>
          <a:r>
            <a:rPr lang="en-US" dirty="0">
              <a:solidFill>
                <a:schemeClr val="tx1"/>
              </a:solidFill>
            </a:rPr>
            <a:t>One of the Findings: Access Databases cannot be used to store CJI.</a:t>
          </a:r>
        </a:p>
      </dgm:t>
    </dgm:pt>
    <dgm:pt modelId="{447268D6-8510-487D-998E-A7CE2B0A8DF7}" type="parTrans" cxnId="{4BD28C34-02F8-43D9-AA6C-7136F678D205}">
      <dgm:prSet/>
      <dgm:spPr/>
      <dgm:t>
        <a:bodyPr/>
        <a:lstStyle/>
        <a:p>
          <a:endParaRPr lang="en-US"/>
        </a:p>
      </dgm:t>
    </dgm:pt>
    <dgm:pt modelId="{2F644D01-62E7-40BD-B606-BBE7EC0DB48A}" type="sibTrans" cxnId="{4BD28C34-02F8-43D9-AA6C-7136F678D205}">
      <dgm:prSet/>
      <dgm:spPr/>
      <dgm:t>
        <a:bodyPr/>
        <a:lstStyle/>
        <a:p>
          <a:endParaRPr lang="en-US"/>
        </a:p>
      </dgm:t>
    </dgm:pt>
    <dgm:pt modelId="{22BEF5CB-A8B1-483F-8A6B-0386EEE55F2B}">
      <dgm:prSet phldrT="[Text]"/>
      <dgm:spPr/>
      <dgm:t>
        <a:bodyPr/>
        <a:lstStyle/>
        <a:p>
          <a:pPr marL="341313" indent="-111125">
            <a:tabLst/>
          </a:pPr>
          <a:r>
            <a:rPr lang="en-US" dirty="0">
              <a:solidFill>
                <a:schemeClr val="tx1"/>
              </a:solidFill>
            </a:rPr>
            <a:t>Access to the Social Security Administration (SSA) federal information cannot be provided – access to the data for this audit was not permitted by SSA. Requires memo from CMS to SSA.</a:t>
          </a:r>
        </a:p>
      </dgm:t>
    </dgm:pt>
    <dgm:pt modelId="{BFF0C016-C13C-4595-B89A-F99788DAB392}" type="parTrans" cxnId="{B0BD15EE-8365-43B6-ABD7-4BF93AF70DCB}">
      <dgm:prSet/>
      <dgm:spPr/>
      <dgm:t>
        <a:bodyPr/>
        <a:lstStyle/>
        <a:p>
          <a:endParaRPr lang="en-US"/>
        </a:p>
      </dgm:t>
    </dgm:pt>
    <dgm:pt modelId="{9A6ECB3E-0C7F-40B1-81BC-7EFC3EBCD2AC}" type="sibTrans" cxnId="{B0BD15EE-8365-43B6-ABD7-4BF93AF70DCB}">
      <dgm:prSet/>
      <dgm:spPr/>
      <dgm:t>
        <a:bodyPr/>
        <a:lstStyle/>
        <a:p>
          <a:endParaRPr lang="en-US"/>
        </a:p>
      </dgm:t>
    </dgm:pt>
    <dgm:pt modelId="{C08317CD-D9B5-4DE6-8C5F-4AB99C7D6560}">
      <dgm:prSet phldrT="[Text]"/>
      <dgm:spPr/>
      <dgm:t>
        <a:bodyPr/>
        <a:lstStyle/>
        <a:p>
          <a:pPr marL="341313" indent="-111125">
            <a:tabLst/>
          </a:pPr>
          <a:r>
            <a:rPr lang="en-US" dirty="0">
              <a:solidFill>
                <a:schemeClr val="tx1"/>
              </a:solidFill>
            </a:rPr>
            <a:t>Numerous Findings</a:t>
          </a:r>
        </a:p>
      </dgm:t>
    </dgm:pt>
    <dgm:pt modelId="{9EA1EA6B-DC0E-425C-9DCE-5836F777B2B8}" type="parTrans" cxnId="{851B0CB2-969B-4F06-97FC-A97BD0EFF594}">
      <dgm:prSet/>
      <dgm:spPr/>
      <dgm:t>
        <a:bodyPr/>
        <a:lstStyle/>
        <a:p>
          <a:endParaRPr lang="en-US"/>
        </a:p>
      </dgm:t>
    </dgm:pt>
    <dgm:pt modelId="{7B5AFB75-3D32-4FF5-82FC-AFA41EFD243B}" type="sibTrans" cxnId="{851B0CB2-969B-4F06-97FC-A97BD0EFF594}">
      <dgm:prSet/>
      <dgm:spPr/>
      <dgm:t>
        <a:bodyPr/>
        <a:lstStyle/>
        <a:p>
          <a:endParaRPr lang="en-US"/>
        </a:p>
      </dgm:t>
    </dgm:pt>
    <dgm:pt modelId="{282E89BB-7722-4B02-97A5-37DCA463E93E}">
      <dgm:prSet phldrT="[Text]"/>
      <dgm:spPr/>
      <dgm:t>
        <a:bodyPr/>
        <a:lstStyle/>
        <a:p>
          <a:pPr marL="341313" indent="-111125">
            <a:tabLst/>
          </a:pPr>
          <a:r>
            <a:rPr lang="en-US" dirty="0">
              <a:solidFill>
                <a:schemeClr val="tx1"/>
              </a:solidFill>
            </a:rPr>
            <a:t>One of the Findings: </a:t>
          </a:r>
        </a:p>
      </dgm:t>
    </dgm:pt>
    <dgm:pt modelId="{25483547-4F2A-4105-ABD2-31A1E920B7B2}" type="parTrans" cxnId="{62F71853-789E-4EDF-922D-D16FD9DF694E}">
      <dgm:prSet/>
      <dgm:spPr/>
      <dgm:t>
        <a:bodyPr/>
        <a:lstStyle/>
        <a:p>
          <a:endParaRPr lang="en-US"/>
        </a:p>
      </dgm:t>
    </dgm:pt>
    <dgm:pt modelId="{6EB03512-5210-4799-B545-09F8AC5792D0}" type="sibTrans" cxnId="{62F71853-789E-4EDF-922D-D16FD9DF694E}">
      <dgm:prSet/>
      <dgm:spPr/>
      <dgm:t>
        <a:bodyPr/>
        <a:lstStyle/>
        <a:p>
          <a:endParaRPr lang="en-US"/>
        </a:p>
      </dgm:t>
    </dgm:pt>
    <dgm:pt modelId="{7E2E3B11-5D45-492B-9B0F-A7C339E193C1}">
      <dgm:prSet phldrT="[Text]"/>
      <dgm:spPr/>
      <dgm:t>
        <a:bodyPr/>
        <a:lstStyle/>
        <a:p>
          <a:pPr marL="111125" indent="-111125"/>
          <a:r>
            <a:rPr lang="en-US" dirty="0">
              <a:solidFill>
                <a:schemeClr val="tx1"/>
              </a:solidFill>
            </a:rPr>
            <a:t>Social Security Administration (SSA) Representative Payee</a:t>
          </a:r>
        </a:p>
      </dgm:t>
    </dgm:pt>
    <dgm:pt modelId="{00E9C9E4-47D5-4E16-88E6-C80BCF1DFB38}" type="parTrans" cxnId="{BB4BB8CC-3F69-4534-BC8A-D224BC92F534}">
      <dgm:prSet/>
      <dgm:spPr/>
      <dgm:t>
        <a:bodyPr/>
        <a:lstStyle/>
        <a:p>
          <a:endParaRPr lang="en-US"/>
        </a:p>
      </dgm:t>
    </dgm:pt>
    <dgm:pt modelId="{9EA461A6-7E2A-48F6-A43F-46075C80A3A9}" type="sibTrans" cxnId="{BB4BB8CC-3F69-4534-BC8A-D224BC92F534}">
      <dgm:prSet/>
      <dgm:spPr/>
      <dgm:t>
        <a:bodyPr/>
        <a:lstStyle/>
        <a:p>
          <a:endParaRPr lang="en-US"/>
        </a:p>
      </dgm:t>
    </dgm:pt>
    <dgm:pt modelId="{DFE30934-FE0C-415F-899D-16E93BDFB566}">
      <dgm:prSet phldrT="[Text]"/>
      <dgm:spPr/>
      <dgm:t>
        <a:bodyPr/>
        <a:lstStyle/>
        <a:p>
          <a:pPr marL="341313" indent="-111125"/>
          <a:endParaRPr lang="en-US" dirty="0"/>
        </a:p>
      </dgm:t>
    </dgm:pt>
    <dgm:pt modelId="{C7064A61-F050-40CC-A920-12870F83F923}" type="parTrans" cxnId="{3F565DAC-89A6-4CFE-846E-1CEEB89748A3}">
      <dgm:prSet/>
      <dgm:spPr/>
      <dgm:t>
        <a:bodyPr/>
        <a:lstStyle/>
        <a:p>
          <a:endParaRPr lang="en-US"/>
        </a:p>
      </dgm:t>
    </dgm:pt>
    <dgm:pt modelId="{E556D97C-980F-4F9A-B269-3F3E99F6BE78}" type="sibTrans" cxnId="{3F565DAC-89A6-4CFE-846E-1CEEB89748A3}">
      <dgm:prSet/>
      <dgm:spPr/>
      <dgm:t>
        <a:bodyPr/>
        <a:lstStyle/>
        <a:p>
          <a:endParaRPr lang="en-US"/>
        </a:p>
      </dgm:t>
    </dgm:pt>
    <dgm:pt modelId="{8237F505-D9AA-459A-8448-BEF46E817195}">
      <dgm:prSet phldrT="[Text]"/>
      <dgm:spPr/>
      <dgm:t>
        <a:bodyPr/>
        <a:lstStyle/>
        <a:p>
          <a:pPr marL="111125" indent="-111125"/>
          <a:r>
            <a:rPr lang="en-US" dirty="0">
              <a:solidFill>
                <a:schemeClr val="tx1"/>
              </a:solidFill>
            </a:rPr>
            <a:t>CMS MARS-E</a:t>
          </a:r>
        </a:p>
      </dgm:t>
    </dgm:pt>
    <dgm:pt modelId="{798F6D0B-E1C3-4EEE-B9F2-358904ED2AB6}" type="parTrans" cxnId="{E64EBA3C-2388-4338-97BD-97C1E6AC9587}">
      <dgm:prSet/>
      <dgm:spPr/>
      <dgm:t>
        <a:bodyPr/>
        <a:lstStyle/>
        <a:p>
          <a:endParaRPr lang="en-US"/>
        </a:p>
      </dgm:t>
    </dgm:pt>
    <dgm:pt modelId="{EBA07FE1-C84A-4E30-B924-4709DE4D0EFE}" type="sibTrans" cxnId="{E64EBA3C-2388-4338-97BD-97C1E6AC9587}">
      <dgm:prSet/>
      <dgm:spPr/>
      <dgm:t>
        <a:bodyPr/>
        <a:lstStyle/>
        <a:p>
          <a:endParaRPr lang="en-US"/>
        </a:p>
      </dgm:t>
    </dgm:pt>
    <dgm:pt modelId="{397BFCF9-D70D-438C-8945-86FB8D1C12F2}">
      <dgm:prSet phldrT="[Text]"/>
      <dgm:spPr/>
      <dgm:t>
        <a:bodyPr/>
        <a:lstStyle/>
        <a:p>
          <a:pPr marL="111125" indent="-111125"/>
          <a:r>
            <a:rPr lang="en-US" dirty="0">
              <a:solidFill>
                <a:schemeClr val="tx1"/>
              </a:solidFill>
            </a:rPr>
            <a:t>Single Audit - Medicaid</a:t>
          </a:r>
        </a:p>
      </dgm:t>
    </dgm:pt>
    <dgm:pt modelId="{2273E9A2-449B-4986-81B0-322551067815}" type="parTrans" cxnId="{ABBCFDEC-3946-4C9D-A14B-4A95B84E1086}">
      <dgm:prSet/>
      <dgm:spPr/>
      <dgm:t>
        <a:bodyPr/>
        <a:lstStyle/>
        <a:p>
          <a:endParaRPr lang="en-US"/>
        </a:p>
      </dgm:t>
    </dgm:pt>
    <dgm:pt modelId="{E98A029A-EB97-40DA-844E-1F12214916E1}" type="sibTrans" cxnId="{ABBCFDEC-3946-4C9D-A14B-4A95B84E1086}">
      <dgm:prSet/>
      <dgm:spPr/>
      <dgm:t>
        <a:bodyPr/>
        <a:lstStyle/>
        <a:p>
          <a:endParaRPr lang="en-US"/>
        </a:p>
      </dgm:t>
    </dgm:pt>
    <dgm:pt modelId="{83CBB604-2417-4626-855A-EB34AF77AEE6}">
      <dgm:prSet/>
      <dgm:spPr/>
      <dgm:t>
        <a:bodyPr/>
        <a:lstStyle/>
        <a:p>
          <a:pPr marL="341313" indent="-111125"/>
          <a:r>
            <a:rPr lang="en-US" dirty="0">
              <a:solidFill>
                <a:schemeClr val="tx1"/>
              </a:solidFill>
            </a:rPr>
            <a:t>Continuation of findings remediation and mitigation</a:t>
          </a:r>
        </a:p>
      </dgm:t>
    </dgm:pt>
    <dgm:pt modelId="{FB16EAB0-B25E-4F4E-9548-AF72521E23D2}" type="parTrans" cxnId="{53C37E3E-DC59-47B9-ABE2-8927A0026D6B}">
      <dgm:prSet/>
      <dgm:spPr/>
      <dgm:t>
        <a:bodyPr/>
        <a:lstStyle/>
        <a:p>
          <a:endParaRPr lang="en-US"/>
        </a:p>
      </dgm:t>
    </dgm:pt>
    <dgm:pt modelId="{84A3467B-7492-452D-99F3-3F976D5A12CA}" type="sibTrans" cxnId="{53C37E3E-DC59-47B9-ABE2-8927A0026D6B}">
      <dgm:prSet/>
      <dgm:spPr/>
      <dgm:t>
        <a:bodyPr/>
        <a:lstStyle/>
        <a:p>
          <a:endParaRPr lang="en-US"/>
        </a:p>
      </dgm:t>
    </dgm:pt>
    <dgm:pt modelId="{4DA5A4D7-1EC4-4682-BB08-C94EF9D1821C}">
      <dgm:prSet phldrT="[Text]"/>
      <dgm:spPr/>
      <dgm:t>
        <a:bodyPr/>
        <a:lstStyle/>
        <a:p>
          <a:pPr marL="174625" indent="-119063"/>
          <a:r>
            <a:rPr lang="en-US" dirty="0">
              <a:solidFill>
                <a:schemeClr val="tx1"/>
              </a:solidFill>
            </a:rPr>
            <a:t>FBI Criminal Justice Information (CJI)</a:t>
          </a:r>
        </a:p>
      </dgm:t>
    </dgm:pt>
    <dgm:pt modelId="{3BD084C6-52E1-43AF-A607-3F8549CF1EA2}" type="parTrans" cxnId="{E4791E5C-7BA3-4121-83F1-6CF6BA09C265}">
      <dgm:prSet/>
      <dgm:spPr/>
      <dgm:t>
        <a:bodyPr/>
        <a:lstStyle/>
        <a:p>
          <a:endParaRPr lang="en-US"/>
        </a:p>
      </dgm:t>
    </dgm:pt>
    <dgm:pt modelId="{DCD0A62F-642C-4356-AD08-245498CADB04}" type="sibTrans" cxnId="{E4791E5C-7BA3-4121-83F1-6CF6BA09C265}">
      <dgm:prSet/>
      <dgm:spPr/>
      <dgm:t>
        <a:bodyPr/>
        <a:lstStyle/>
        <a:p>
          <a:endParaRPr lang="en-US"/>
        </a:p>
      </dgm:t>
    </dgm:pt>
    <dgm:pt modelId="{8D0C5B75-8201-48FF-8910-F1908997BE42}">
      <dgm:prSet phldrT="[Text]"/>
      <dgm:spPr/>
      <dgm:t>
        <a:bodyPr/>
        <a:lstStyle/>
        <a:p>
          <a:pPr marL="285750" indent="-111125"/>
          <a:r>
            <a:rPr lang="en-US" dirty="0">
              <a:solidFill>
                <a:schemeClr val="tx1"/>
              </a:solidFill>
            </a:rPr>
            <a:t>Credit card devices were not correctly protected to prevent tampering</a:t>
          </a:r>
        </a:p>
      </dgm:t>
    </dgm:pt>
    <dgm:pt modelId="{E68968D5-211B-4305-8F2C-0D0EDA2D1BB9}" type="parTrans" cxnId="{5D748621-4BE2-4257-8E3F-F208C5564F68}">
      <dgm:prSet/>
      <dgm:spPr/>
      <dgm:t>
        <a:bodyPr/>
        <a:lstStyle/>
        <a:p>
          <a:endParaRPr lang="en-US"/>
        </a:p>
      </dgm:t>
    </dgm:pt>
    <dgm:pt modelId="{9850D86A-B643-4081-91C8-54C6C9EC67EF}" type="sibTrans" cxnId="{5D748621-4BE2-4257-8E3F-F208C5564F68}">
      <dgm:prSet/>
      <dgm:spPr/>
      <dgm:t>
        <a:bodyPr/>
        <a:lstStyle/>
        <a:p>
          <a:endParaRPr lang="en-US"/>
        </a:p>
      </dgm:t>
    </dgm:pt>
    <dgm:pt modelId="{B3A5F18C-914D-4CDE-810A-DD2B04021FE3}">
      <dgm:prSet phldrT="[Text]"/>
      <dgm:spPr/>
      <dgm:t>
        <a:bodyPr/>
        <a:lstStyle/>
        <a:p>
          <a:pPr marL="174625" indent="-111125"/>
          <a:r>
            <a:rPr lang="en-US" dirty="0">
              <a:solidFill>
                <a:schemeClr val="tx1"/>
              </a:solidFill>
            </a:rPr>
            <a:t>Payment Card Industry</a:t>
          </a:r>
        </a:p>
      </dgm:t>
    </dgm:pt>
    <dgm:pt modelId="{42015D38-FDE9-4A49-BC14-FAD71342D9CD}" type="parTrans" cxnId="{BFF2C0DB-FD54-43B3-90ED-7A1881E14BF8}">
      <dgm:prSet/>
      <dgm:spPr/>
      <dgm:t>
        <a:bodyPr/>
        <a:lstStyle/>
        <a:p>
          <a:endParaRPr lang="en-US"/>
        </a:p>
      </dgm:t>
    </dgm:pt>
    <dgm:pt modelId="{31919A20-7F14-4C45-B3EB-5D813AB3C117}" type="sibTrans" cxnId="{BFF2C0DB-FD54-43B3-90ED-7A1881E14BF8}">
      <dgm:prSet/>
      <dgm:spPr/>
      <dgm:t>
        <a:bodyPr/>
        <a:lstStyle/>
        <a:p>
          <a:endParaRPr lang="en-US"/>
        </a:p>
      </dgm:t>
    </dgm:pt>
    <dgm:pt modelId="{00448E93-CDFD-4B1D-B7B2-0168195CC583}">
      <dgm:prSet/>
      <dgm:spPr/>
      <dgm:t>
        <a:bodyPr/>
        <a:lstStyle/>
        <a:p>
          <a:pPr marL="341313" indent="-111125"/>
          <a:endParaRPr lang="en-US" dirty="0">
            <a:solidFill>
              <a:schemeClr val="tx1"/>
            </a:solidFill>
          </a:endParaRPr>
        </a:p>
      </dgm:t>
    </dgm:pt>
    <dgm:pt modelId="{87FDF020-8F3E-450A-8A20-1F24AD5224A5}" type="parTrans" cxnId="{F4C048AC-B551-4C62-B681-1C20FDEA70F7}">
      <dgm:prSet/>
      <dgm:spPr/>
      <dgm:t>
        <a:bodyPr/>
        <a:lstStyle/>
        <a:p>
          <a:endParaRPr lang="en-US"/>
        </a:p>
      </dgm:t>
    </dgm:pt>
    <dgm:pt modelId="{40FB93D8-AD82-48D2-8AA7-ADB4EFBD996A}" type="sibTrans" cxnId="{F4C048AC-B551-4C62-B681-1C20FDEA70F7}">
      <dgm:prSet/>
      <dgm:spPr/>
      <dgm:t>
        <a:bodyPr/>
        <a:lstStyle/>
        <a:p>
          <a:endParaRPr lang="en-US"/>
        </a:p>
      </dgm:t>
    </dgm:pt>
    <dgm:pt modelId="{2B350576-A7D6-4098-B927-50E807426A03}">
      <dgm:prSet phldrT="[Text]"/>
      <dgm:spPr/>
      <dgm:t>
        <a:bodyPr/>
        <a:lstStyle/>
        <a:p>
          <a:pPr marL="341313" indent="-111125">
            <a:tabLst/>
          </a:pPr>
          <a:endParaRPr lang="en-US" dirty="0">
            <a:solidFill>
              <a:schemeClr val="tx1"/>
            </a:solidFill>
          </a:endParaRPr>
        </a:p>
      </dgm:t>
    </dgm:pt>
    <dgm:pt modelId="{2AD6F19C-8AA2-4238-830A-3039D65CEEB3}" type="parTrans" cxnId="{0DD54FA9-9B6A-4949-908C-74B266D92AEC}">
      <dgm:prSet/>
      <dgm:spPr/>
      <dgm:t>
        <a:bodyPr/>
        <a:lstStyle/>
        <a:p>
          <a:endParaRPr lang="en-US"/>
        </a:p>
      </dgm:t>
    </dgm:pt>
    <dgm:pt modelId="{B8FCDA45-FA83-461C-BDE4-B1552B9098A5}" type="sibTrans" cxnId="{0DD54FA9-9B6A-4949-908C-74B266D92AEC}">
      <dgm:prSet/>
      <dgm:spPr/>
      <dgm:t>
        <a:bodyPr/>
        <a:lstStyle/>
        <a:p>
          <a:endParaRPr lang="en-US"/>
        </a:p>
      </dgm:t>
    </dgm:pt>
    <dgm:pt modelId="{B43AC4D2-1D36-4C2F-9EC6-2F8008E38DA9}">
      <dgm:prSet phldrT="[Text]"/>
      <dgm:spPr/>
      <dgm:t>
        <a:bodyPr/>
        <a:lstStyle/>
        <a:p>
          <a:pPr marL="396875" indent="-111125"/>
          <a:endParaRPr lang="en-US" dirty="0">
            <a:solidFill>
              <a:schemeClr val="tx1"/>
            </a:solidFill>
          </a:endParaRPr>
        </a:p>
      </dgm:t>
    </dgm:pt>
    <dgm:pt modelId="{14568F3A-6345-4BA3-A77B-D7468163CB18}" type="parTrans" cxnId="{E25B8C33-EFB9-43A0-BDFB-1A524D411F3B}">
      <dgm:prSet/>
      <dgm:spPr/>
      <dgm:t>
        <a:bodyPr/>
        <a:lstStyle/>
        <a:p>
          <a:endParaRPr lang="en-US"/>
        </a:p>
      </dgm:t>
    </dgm:pt>
    <dgm:pt modelId="{EFC92270-040A-4809-BD1B-710B49FE7E2C}" type="sibTrans" cxnId="{E25B8C33-EFB9-43A0-BDFB-1A524D411F3B}">
      <dgm:prSet/>
      <dgm:spPr/>
      <dgm:t>
        <a:bodyPr/>
        <a:lstStyle/>
        <a:p>
          <a:endParaRPr lang="en-US"/>
        </a:p>
      </dgm:t>
    </dgm:pt>
    <dgm:pt modelId="{6B06F3A8-E61C-4B42-AFEA-E64550EB6BCF}">
      <dgm:prSet phldrT="[Text]"/>
      <dgm:spPr/>
      <dgm:t>
        <a:bodyPr/>
        <a:lstStyle/>
        <a:p>
          <a:pPr marL="285750" indent="-111125"/>
          <a:endParaRPr lang="en-US" dirty="0">
            <a:solidFill>
              <a:schemeClr val="tx1"/>
            </a:solidFill>
          </a:endParaRPr>
        </a:p>
      </dgm:t>
    </dgm:pt>
    <dgm:pt modelId="{BC4D898D-DDFC-4AB1-90D7-214248EDE99E}" type="parTrans" cxnId="{6FCCD693-2776-46C3-8CC8-A3A34E7A2960}">
      <dgm:prSet/>
      <dgm:spPr/>
      <dgm:t>
        <a:bodyPr/>
        <a:lstStyle/>
        <a:p>
          <a:endParaRPr lang="en-US"/>
        </a:p>
      </dgm:t>
    </dgm:pt>
    <dgm:pt modelId="{137AB8A3-1312-456D-9317-0C888EF982B7}" type="sibTrans" cxnId="{6FCCD693-2776-46C3-8CC8-A3A34E7A2960}">
      <dgm:prSet/>
      <dgm:spPr/>
      <dgm:t>
        <a:bodyPr/>
        <a:lstStyle/>
        <a:p>
          <a:endParaRPr lang="en-US"/>
        </a:p>
      </dgm:t>
    </dgm:pt>
    <dgm:pt modelId="{7079C114-B161-4A81-BD71-6AC3F89519C8}">
      <dgm:prSet/>
      <dgm:spPr/>
      <dgm:t>
        <a:bodyPr/>
        <a:lstStyle/>
        <a:p>
          <a:pPr marL="396875" indent="-111125"/>
          <a:r>
            <a:rPr lang="en-US" dirty="0">
              <a:solidFill>
                <a:schemeClr val="tx1"/>
              </a:solidFill>
            </a:rPr>
            <a:t>Continuation of findings remediation and mitigation</a:t>
          </a:r>
        </a:p>
      </dgm:t>
    </dgm:pt>
    <dgm:pt modelId="{019045BC-88B5-4C56-B8CF-9F9E4371C6CD}" type="parTrans" cxnId="{037AB34C-BD81-486D-B165-1F81CC7FAB06}">
      <dgm:prSet/>
      <dgm:spPr/>
      <dgm:t>
        <a:bodyPr/>
        <a:lstStyle/>
        <a:p>
          <a:endParaRPr lang="en-US"/>
        </a:p>
      </dgm:t>
    </dgm:pt>
    <dgm:pt modelId="{CDCD38B9-DC97-4B37-B0B5-74D3A949C885}" type="sibTrans" cxnId="{037AB34C-BD81-486D-B165-1F81CC7FAB06}">
      <dgm:prSet/>
      <dgm:spPr/>
      <dgm:t>
        <a:bodyPr/>
        <a:lstStyle/>
        <a:p>
          <a:endParaRPr lang="en-US"/>
        </a:p>
      </dgm:t>
    </dgm:pt>
    <dgm:pt modelId="{FF3296FB-4880-413B-AAE5-769F078A9D98}">
      <dgm:prSet/>
      <dgm:spPr/>
      <dgm:t>
        <a:bodyPr/>
        <a:lstStyle/>
        <a:p>
          <a:pPr marL="396875" indent="-111125"/>
          <a:endParaRPr lang="en-US" dirty="0">
            <a:solidFill>
              <a:schemeClr val="tx1"/>
            </a:solidFill>
          </a:endParaRPr>
        </a:p>
      </dgm:t>
    </dgm:pt>
    <dgm:pt modelId="{A95A21ED-830A-4C0D-9F7F-0F05B12FAE00}" type="parTrans" cxnId="{0F28F68B-17B9-482C-BB05-2E61845870FE}">
      <dgm:prSet/>
      <dgm:spPr/>
      <dgm:t>
        <a:bodyPr/>
        <a:lstStyle/>
        <a:p>
          <a:endParaRPr lang="en-US"/>
        </a:p>
      </dgm:t>
    </dgm:pt>
    <dgm:pt modelId="{F931897F-D235-4653-B8A1-9371FD877FED}" type="sibTrans" cxnId="{0F28F68B-17B9-482C-BB05-2E61845870FE}">
      <dgm:prSet/>
      <dgm:spPr/>
      <dgm:t>
        <a:bodyPr/>
        <a:lstStyle/>
        <a:p>
          <a:endParaRPr lang="en-US"/>
        </a:p>
      </dgm:t>
    </dgm:pt>
    <dgm:pt modelId="{12AAF002-44CF-47FD-BE66-4FFE8BB4FA15}">
      <dgm:prSet/>
      <dgm:spPr/>
      <dgm:t>
        <a:bodyPr/>
        <a:lstStyle/>
        <a:p>
          <a:pPr marL="396875" indent="-111125"/>
          <a:r>
            <a:rPr lang="en-US" dirty="0">
              <a:solidFill>
                <a:schemeClr val="tx1"/>
              </a:solidFill>
            </a:rPr>
            <a:t>Numerous Findings</a:t>
          </a:r>
        </a:p>
      </dgm:t>
    </dgm:pt>
    <dgm:pt modelId="{3B2D235B-4EEB-4211-86E5-6467508B8502}" type="parTrans" cxnId="{EA7A5E19-C195-4502-8E6D-FC3FD3771B9D}">
      <dgm:prSet/>
      <dgm:spPr/>
      <dgm:t>
        <a:bodyPr/>
        <a:lstStyle/>
        <a:p>
          <a:endParaRPr lang="en-US"/>
        </a:p>
      </dgm:t>
    </dgm:pt>
    <dgm:pt modelId="{DC6910DC-DE1C-4532-AE81-272CB2576F91}" type="sibTrans" cxnId="{EA7A5E19-C195-4502-8E6D-FC3FD3771B9D}">
      <dgm:prSet/>
      <dgm:spPr/>
      <dgm:t>
        <a:bodyPr/>
        <a:lstStyle/>
        <a:p>
          <a:endParaRPr lang="en-US"/>
        </a:p>
      </dgm:t>
    </dgm:pt>
    <dgm:pt modelId="{02BAB015-91F7-4828-AB19-AEF571FFB378}">
      <dgm:prSet/>
      <dgm:spPr/>
      <dgm:t>
        <a:bodyPr/>
        <a:lstStyle/>
        <a:p>
          <a:pPr marL="396875" indent="-111125"/>
          <a:r>
            <a:rPr lang="en-US" dirty="0">
              <a:solidFill>
                <a:schemeClr val="tx1"/>
              </a:solidFill>
            </a:rPr>
            <a:t>One of the Findings: The Department does not have a SOC 2 Report policy and process</a:t>
          </a:r>
        </a:p>
      </dgm:t>
    </dgm:pt>
    <dgm:pt modelId="{1805DB38-FAE3-46F9-ABA0-C36AFC70BBF1}" type="parTrans" cxnId="{4B8688BA-0E2B-4878-B876-3D45BAFC7572}">
      <dgm:prSet/>
      <dgm:spPr/>
      <dgm:t>
        <a:bodyPr/>
        <a:lstStyle/>
        <a:p>
          <a:endParaRPr lang="en-US"/>
        </a:p>
      </dgm:t>
    </dgm:pt>
    <dgm:pt modelId="{38DC9621-EC72-426A-9F9C-C0FC1B67CE25}" type="sibTrans" cxnId="{4B8688BA-0E2B-4878-B876-3D45BAFC7572}">
      <dgm:prSet/>
      <dgm:spPr/>
      <dgm:t>
        <a:bodyPr/>
        <a:lstStyle/>
        <a:p>
          <a:endParaRPr lang="en-US"/>
        </a:p>
      </dgm:t>
    </dgm:pt>
    <dgm:pt modelId="{1891FA97-377D-4553-B473-D45DDA07FFC2}">
      <dgm:prSet phldrT="[Text]"/>
      <dgm:spPr/>
      <dgm:t>
        <a:bodyPr/>
        <a:lstStyle/>
        <a:p>
          <a:pPr marL="339725" indent="-112713"/>
          <a:r>
            <a:rPr lang="en-US" dirty="0">
              <a:solidFill>
                <a:schemeClr val="tx1"/>
              </a:solidFill>
            </a:rPr>
            <a:t>Audit on-going</a:t>
          </a:r>
        </a:p>
      </dgm:t>
    </dgm:pt>
    <dgm:pt modelId="{70F8C622-CCF9-4C11-90A8-C8D4018020F4}" type="parTrans" cxnId="{7B8D481C-60AF-4438-A0C1-7A5691BBF3F4}">
      <dgm:prSet/>
      <dgm:spPr/>
      <dgm:t>
        <a:bodyPr/>
        <a:lstStyle/>
        <a:p>
          <a:endParaRPr lang="en-US"/>
        </a:p>
      </dgm:t>
    </dgm:pt>
    <dgm:pt modelId="{F0DF4B22-E5D2-44E4-B6E5-4ECC344215E7}" type="sibTrans" cxnId="{7B8D481C-60AF-4438-A0C1-7A5691BBF3F4}">
      <dgm:prSet/>
      <dgm:spPr/>
      <dgm:t>
        <a:bodyPr/>
        <a:lstStyle/>
        <a:p>
          <a:endParaRPr lang="en-US"/>
        </a:p>
      </dgm:t>
    </dgm:pt>
    <dgm:pt modelId="{7393F398-FC22-4A04-AD61-B51E5BAD9D59}" type="pres">
      <dgm:prSet presAssocID="{DBBE764A-086B-418C-BAC8-8A6FDA959BEE}" presName="Name0" presStyleCnt="0">
        <dgm:presLayoutVars>
          <dgm:dir/>
          <dgm:animLvl val="lvl"/>
          <dgm:resizeHandles val="exact"/>
        </dgm:presLayoutVars>
      </dgm:prSet>
      <dgm:spPr/>
    </dgm:pt>
    <dgm:pt modelId="{DBBBDC32-A8FD-4020-9C26-BE3A967ECEA4}" type="pres">
      <dgm:prSet presAssocID="{0CED443E-10E8-430A-A651-29272B059F6C}" presName="composite" presStyleCnt="0"/>
      <dgm:spPr/>
    </dgm:pt>
    <dgm:pt modelId="{B1AD28F5-4FD0-4161-AF0E-26FC5201A87A}" type="pres">
      <dgm:prSet presAssocID="{0CED443E-10E8-430A-A651-29272B059F6C}" presName="parTx" presStyleLbl="alignNode1" presStyleIdx="0" presStyleCnt="3">
        <dgm:presLayoutVars>
          <dgm:chMax val="0"/>
          <dgm:chPref val="0"/>
          <dgm:bulletEnabled val="1"/>
        </dgm:presLayoutVars>
      </dgm:prSet>
      <dgm:spPr/>
    </dgm:pt>
    <dgm:pt modelId="{D5D5DB45-94AC-4C92-9690-141D3C60EEA1}" type="pres">
      <dgm:prSet presAssocID="{0CED443E-10E8-430A-A651-29272B059F6C}" presName="desTx" presStyleLbl="alignAccFollowNode1" presStyleIdx="0" presStyleCnt="3">
        <dgm:presLayoutVars>
          <dgm:bulletEnabled val="1"/>
        </dgm:presLayoutVars>
      </dgm:prSet>
      <dgm:spPr/>
    </dgm:pt>
    <dgm:pt modelId="{2431B433-482F-4D05-A965-146D93AE3707}" type="pres">
      <dgm:prSet presAssocID="{CD3B12C8-C16B-4F90-8108-29F53EDA74EB}" presName="space" presStyleCnt="0"/>
      <dgm:spPr/>
    </dgm:pt>
    <dgm:pt modelId="{140F6133-19F8-4F0E-95F7-E9250E168E5E}" type="pres">
      <dgm:prSet presAssocID="{2F98AC7C-632B-460D-A9FE-2AA5D1AC445B}" presName="composite" presStyleCnt="0"/>
      <dgm:spPr/>
    </dgm:pt>
    <dgm:pt modelId="{774BAFEE-BBE4-4BDC-BF52-10B922BCC262}" type="pres">
      <dgm:prSet presAssocID="{2F98AC7C-632B-460D-A9FE-2AA5D1AC445B}" presName="parTx" presStyleLbl="alignNode1" presStyleIdx="1" presStyleCnt="3">
        <dgm:presLayoutVars>
          <dgm:chMax val="0"/>
          <dgm:chPref val="0"/>
          <dgm:bulletEnabled val="1"/>
        </dgm:presLayoutVars>
      </dgm:prSet>
      <dgm:spPr/>
    </dgm:pt>
    <dgm:pt modelId="{2C1BD6DE-A2B2-490A-BB1B-FF95E1016CC9}" type="pres">
      <dgm:prSet presAssocID="{2F98AC7C-632B-460D-A9FE-2AA5D1AC445B}" presName="desTx" presStyleLbl="alignAccFollowNode1" presStyleIdx="1" presStyleCnt="3">
        <dgm:presLayoutVars>
          <dgm:bulletEnabled val="1"/>
        </dgm:presLayoutVars>
      </dgm:prSet>
      <dgm:spPr/>
    </dgm:pt>
    <dgm:pt modelId="{DFAE6C41-35A4-492E-A637-0A88C2EBFFA0}" type="pres">
      <dgm:prSet presAssocID="{FB20592D-4AD3-4F24-9BBC-38069BD53D57}" presName="space" presStyleCnt="0"/>
      <dgm:spPr/>
    </dgm:pt>
    <dgm:pt modelId="{C5A58BC4-0806-4FB7-8B3F-69D6275EDB66}" type="pres">
      <dgm:prSet presAssocID="{4275EF6B-9903-4F90-85CF-9DA8481C4A37}" presName="composite" presStyleCnt="0"/>
      <dgm:spPr/>
    </dgm:pt>
    <dgm:pt modelId="{68CCDFD5-9847-4762-A0AD-AAA0ABE733CC}" type="pres">
      <dgm:prSet presAssocID="{4275EF6B-9903-4F90-85CF-9DA8481C4A37}" presName="parTx" presStyleLbl="alignNode1" presStyleIdx="2" presStyleCnt="3">
        <dgm:presLayoutVars>
          <dgm:chMax val="0"/>
          <dgm:chPref val="0"/>
          <dgm:bulletEnabled val="1"/>
        </dgm:presLayoutVars>
      </dgm:prSet>
      <dgm:spPr/>
    </dgm:pt>
    <dgm:pt modelId="{DA12F2D1-562C-43FD-A03D-3CE661CA79C6}" type="pres">
      <dgm:prSet presAssocID="{4275EF6B-9903-4F90-85CF-9DA8481C4A37}" presName="desTx" presStyleLbl="alignAccFollowNode1" presStyleIdx="2" presStyleCnt="3">
        <dgm:presLayoutVars>
          <dgm:bulletEnabled val="1"/>
        </dgm:presLayoutVars>
      </dgm:prSet>
      <dgm:spPr/>
    </dgm:pt>
  </dgm:ptLst>
  <dgm:cxnLst>
    <dgm:cxn modelId="{98D72405-62C1-44A0-978D-98C6476DAA11}" type="presOf" srcId="{00448E93-CDFD-4B1D-B7B2-0168195CC583}" destId="{2C1BD6DE-A2B2-490A-BB1B-FF95E1016CC9}" srcOrd="0" destOrd="2" presId="urn:microsoft.com/office/officeart/2005/8/layout/hList1"/>
    <dgm:cxn modelId="{C004FF10-3200-4317-9668-DEB651BF619F}" type="presOf" srcId="{02BAB015-91F7-4828-AB19-AEF571FFB378}" destId="{DA12F2D1-562C-43FD-A03D-3CE661CA79C6}" srcOrd="0" destOrd="12" presId="urn:microsoft.com/office/officeart/2005/8/layout/hList1"/>
    <dgm:cxn modelId="{141A6D13-DA65-4209-BB1F-915D31950988}" type="presOf" srcId="{12AAF002-44CF-47FD-BE66-4FFE8BB4FA15}" destId="{DA12F2D1-562C-43FD-A03D-3CE661CA79C6}" srcOrd="0" destOrd="11" presId="urn:microsoft.com/office/officeart/2005/8/layout/hList1"/>
    <dgm:cxn modelId="{9DFD8915-864D-4279-888C-35E7F23708CF}" srcId="{4275EF6B-9903-4F90-85CF-9DA8481C4A37}" destId="{53BA68A7-1884-4ADC-9C36-4B9FD9CCEF19}" srcOrd="8" destOrd="0" parTransId="{010EE9EC-13B1-45E0-A906-6936429E0086}" sibTransId="{19D0DB90-B742-4399-9716-321663C5D3A0}"/>
    <dgm:cxn modelId="{49EFA218-142F-4E39-B6E4-47A1467D160D}" srcId="{0CED443E-10E8-430A-A651-29272B059F6C}" destId="{B2FD4CD7-0300-4226-B83D-0F39148F9A8D}" srcOrd="8" destOrd="0" parTransId="{1935ACBC-69F2-49A7-8149-35BC8DC818C2}" sibTransId="{F83C43EA-4C7C-49E4-B9AD-D1EEF4FBD954}"/>
    <dgm:cxn modelId="{EA7A5E19-C195-4502-8E6D-FC3FD3771B9D}" srcId="{4275EF6B-9903-4F90-85CF-9DA8481C4A37}" destId="{12AAF002-44CF-47FD-BE66-4FFE8BB4FA15}" srcOrd="9" destOrd="0" parTransId="{3B2D235B-4EEB-4211-86E5-6467508B8502}" sibTransId="{DC6910DC-DE1C-4532-AE81-272CB2576F91}"/>
    <dgm:cxn modelId="{28A9C619-618D-4DDC-A8A3-2B05238C8C8C}" type="presOf" srcId="{8D0C5B75-8201-48FF-8910-F1908997BE42}" destId="{DA12F2D1-562C-43FD-A03D-3CE661CA79C6}" srcOrd="0" destOrd="5" presId="urn:microsoft.com/office/officeart/2005/8/layout/hList1"/>
    <dgm:cxn modelId="{BB61751A-15AA-4C59-BFC9-463A71A60ED4}" type="presOf" srcId="{C08317CD-D9B5-4DE6-8C5F-4AB99C7D6560}" destId="{2C1BD6DE-A2B2-490A-BB1B-FF95E1016CC9}" srcOrd="0" destOrd="4" presId="urn:microsoft.com/office/officeart/2005/8/layout/hList1"/>
    <dgm:cxn modelId="{62343B1C-625B-44E7-A4DE-64849724A0DC}" type="presOf" srcId="{B2FD4CD7-0300-4226-B83D-0F39148F9A8D}" destId="{D5D5DB45-94AC-4C92-9690-141D3C60EEA1}" srcOrd="0" destOrd="8" presId="urn:microsoft.com/office/officeart/2005/8/layout/hList1"/>
    <dgm:cxn modelId="{7B8D481C-60AF-4438-A0C1-7A5691BBF3F4}" srcId="{2F98AC7C-632B-460D-A9FE-2AA5D1AC445B}" destId="{1891FA97-377D-4553-B473-D45DDA07FFC2}" srcOrd="7" destOrd="0" parTransId="{70F8C622-CCF9-4C11-90A8-C8D4018020F4}" sibTransId="{F0DF4B22-E5D2-44E4-B6E5-4ECC344215E7}"/>
    <dgm:cxn modelId="{5D748621-4BE2-4257-8E3F-F208C5564F68}" srcId="{4275EF6B-9903-4F90-85CF-9DA8481C4A37}" destId="{8D0C5B75-8201-48FF-8910-F1908997BE42}" srcOrd="5" destOrd="0" parTransId="{E68968D5-211B-4305-8F2C-0D0EDA2D1BB9}" sibTransId="{9850D86A-B643-4081-91C8-54C6C9EC67EF}"/>
    <dgm:cxn modelId="{415AE023-A6C2-4EFA-B78F-874A5DF7582D}" type="presOf" srcId="{44346A45-EE05-4821-B2C7-88CAAB41741C}" destId="{D5D5DB45-94AC-4C92-9690-141D3C60EEA1}" srcOrd="0" destOrd="0" presId="urn:microsoft.com/office/officeart/2005/8/layout/hList1"/>
    <dgm:cxn modelId="{6DF41826-84B6-4724-AC24-676DAB407FDD}" srcId="{0CED443E-10E8-430A-A651-29272B059F6C}" destId="{73132455-9394-4AEE-AEA3-41CF31FA5CB5}" srcOrd="3" destOrd="0" parTransId="{CF146C7C-8CE0-4198-B1DC-9268731CB6F4}" sibTransId="{6C099631-55F1-421F-A5D1-963834B75B8D}"/>
    <dgm:cxn modelId="{D2C1DE2A-4B63-4552-A546-18FD8D2A5657}" type="presOf" srcId="{397BFCF9-D70D-438C-8945-86FB8D1C12F2}" destId="{2C1BD6DE-A2B2-490A-BB1B-FF95E1016CC9}" srcOrd="0" destOrd="3" presId="urn:microsoft.com/office/officeart/2005/8/layout/hList1"/>
    <dgm:cxn modelId="{C49EA92D-DB25-4D33-B39F-994EC030EB33}" type="presOf" srcId="{73132455-9394-4AEE-AEA3-41CF31FA5CB5}" destId="{D5D5DB45-94AC-4C92-9690-141D3C60EEA1}" srcOrd="0" destOrd="3" presId="urn:microsoft.com/office/officeart/2005/8/layout/hList1"/>
    <dgm:cxn modelId="{E25B8C33-EFB9-43A0-BDFB-1A524D411F3B}" srcId="{4275EF6B-9903-4F90-85CF-9DA8481C4A37}" destId="{B43AC4D2-1D36-4C2F-9EC6-2F8008E38DA9}" srcOrd="3" destOrd="0" parTransId="{14568F3A-6345-4BA3-A77B-D7468163CB18}" sibTransId="{EFC92270-040A-4809-BD1B-710B49FE7E2C}"/>
    <dgm:cxn modelId="{4BD28C34-02F8-43D9-AA6C-7136F678D205}" srcId="{0CED443E-10E8-430A-A651-29272B059F6C}" destId="{5127C464-41EA-4B17-BFF0-6EAC7F271169}" srcOrd="10" destOrd="0" parTransId="{447268D6-8510-487D-998E-A7CE2B0A8DF7}" sibTransId="{2F644D01-62E7-40BD-B606-BBE7EC0DB48A}"/>
    <dgm:cxn modelId="{43329435-0DD1-4F38-B4A5-ED9F5BBFE92E}" srcId="{0CED443E-10E8-430A-A651-29272B059F6C}" destId="{E397EEA6-B43D-404A-BDDE-581BB81D2EEF}" srcOrd="9" destOrd="0" parTransId="{0191E5D0-8554-4224-B2D1-95360DC4B689}" sibTransId="{DAE33827-5830-439C-94C5-C142032D6DAB}"/>
    <dgm:cxn modelId="{E64EBA3C-2388-4338-97BD-97C1E6AC9587}" srcId="{2F98AC7C-632B-460D-A9FE-2AA5D1AC445B}" destId="{8237F505-D9AA-459A-8448-BEF46E817195}" srcOrd="0" destOrd="0" parTransId="{798F6D0B-E1C3-4EEE-B9F2-358904ED2AB6}" sibTransId="{EBA07FE1-C84A-4E30-B924-4709DE4D0EFE}"/>
    <dgm:cxn modelId="{53C37E3E-DC59-47B9-ABE2-8927A0026D6B}" srcId="{8237F505-D9AA-459A-8448-BEF46E817195}" destId="{83CBB604-2417-4626-855A-EB34AF77AEE6}" srcOrd="0" destOrd="0" parTransId="{FB16EAB0-B25E-4F4E-9548-AF72521E23D2}" sibTransId="{84A3467B-7492-452D-99F3-3F976D5A12CA}"/>
    <dgm:cxn modelId="{9BCE303F-107A-46A4-98C4-302975366DC5}" srcId="{4275EF6B-9903-4F90-85CF-9DA8481C4A37}" destId="{37487D9C-3474-44B0-BD13-67632BBE4A15}" srcOrd="0" destOrd="0" parTransId="{909467FC-4AF7-4F15-86D8-F972935D44BF}" sibTransId="{33BAB93B-345C-40BD-85C7-C3B7E9A64113}"/>
    <dgm:cxn modelId="{8F1FDC40-EE68-42D9-AEB8-E7DA3A125F97}" type="presOf" srcId="{4C55D5BC-E0AF-44E7-BC1E-C42848B6BD47}" destId="{D5D5DB45-94AC-4C92-9690-141D3C60EEA1}" srcOrd="0" destOrd="6" presId="urn:microsoft.com/office/officeart/2005/8/layout/hList1"/>
    <dgm:cxn modelId="{1332825B-366F-47D0-AEF7-065B511436F4}" srcId="{DBBE764A-086B-418C-BAC8-8A6FDA959BEE}" destId="{2F98AC7C-632B-460D-A9FE-2AA5D1AC445B}" srcOrd="1" destOrd="0" parTransId="{FEA242FD-2FEE-4E85-AA1D-9324EAD3B61D}" sibTransId="{FB20592D-4AD3-4F24-9BBC-38069BD53D57}"/>
    <dgm:cxn modelId="{E4791E5C-7BA3-4121-83F1-6CF6BA09C265}" srcId="{4275EF6B-9903-4F90-85CF-9DA8481C4A37}" destId="{4DA5A4D7-1EC4-4682-BB08-C94EF9D1821C}" srcOrd="7" destOrd="0" parTransId="{3BD084C6-52E1-43AF-A607-3F8549CF1EA2}" sibTransId="{DCD0A62F-642C-4356-AD08-245498CADB04}"/>
    <dgm:cxn modelId="{D7E03741-7F38-46A3-B97F-982F8C751920}" type="presOf" srcId="{2B350576-A7D6-4098-B927-50E807426A03}" destId="{2C1BD6DE-A2B2-490A-BB1B-FF95E1016CC9}" srcOrd="0" destOrd="7" presId="urn:microsoft.com/office/officeart/2005/8/layout/hList1"/>
    <dgm:cxn modelId="{5DDC3662-A3D7-4D99-BAF5-39294E0B7E72}" srcId="{0CED443E-10E8-430A-A651-29272B059F6C}" destId="{95974DDF-ED2B-499A-96E9-B0DA014D69EB}" srcOrd="2" destOrd="0" parTransId="{9D7C7C2B-802B-4A6C-ACA0-564426E5EBA6}" sibTransId="{CF76B1B9-00FD-4C69-90CF-0BEFE159C12A}"/>
    <dgm:cxn modelId="{42E2AB64-6783-45EC-B9C0-856816F31291}" type="presOf" srcId="{1891FA97-377D-4553-B473-D45DDA07FFC2}" destId="{2C1BD6DE-A2B2-490A-BB1B-FF95E1016CC9}" srcOrd="0" destOrd="9" presId="urn:microsoft.com/office/officeart/2005/8/layout/hList1"/>
    <dgm:cxn modelId="{4870CE68-AE1A-484E-B6E2-1B6DD8F678EB}" type="presOf" srcId="{2F98AC7C-632B-460D-A9FE-2AA5D1AC445B}" destId="{774BAFEE-BBE4-4BDC-BF52-10B922BCC262}" srcOrd="0" destOrd="0" presId="urn:microsoft.com/office/officeart/2005/8/layout/hList1"/>
    <dgm:cxn modelId="{7DD38869-0D7B-4E73-8652-DF13AC98A626}" type="presOf" srcId="{469761EA-5682-40BE-8463-CC0E02BD2364}" destId="{DA12F2D1-562C-43FD-A03D-3CE661CA79C6}" srcOrd="0" destOrd="2" presId="urn:microsoft.com/office/officeart/2005/8/layout/hList1"/>
    <dgm:cxn modelId="{76BB114A-A509-4FD3-82C5-D215A0DD5FB7}" srcId="{0CED443E-10E8-430A-A651-29272B059F6C}" destId="{0840D0A2-0F39-4DDC-A2BE-3DEEABCD1808}" srcOrd="1" destOrd="0" parTransId="{2AAF4789-0F43-4042-9587-D6D98B579694}" sibTransId="{03A79F1E-380A-4E18-8F1B-8DA914536C89}"/>
    <dgm:cxn modelId="{037AB34C-BD81-486D-B165-1F81CC7FAB06}" srcId="{4DA5A4D7-1EC4-4682-BB08-C94EF9D1821C}" destId="{7079C114-B161-4A81-BD71-6AC3F89519C8}" srcOrd="0" destOrd="0" parTransId="{019045BC-88B5-4C56-B8CF-9F9E4371C6CD}" sibTransId="{CDCD38B9-DC97-4B37-B0B5-74D3A949C885}"/>
    <dgm:cxn modelId="{A7F9CB4C-9406-4422-9699-B9A3C3285DBF}" srcId="{4275EF6B-9903-4F90-85CF-9DA8481C4A37}" destId="{85CBF29C-9EED-4DD6-8450-4C9DD5863AD1}" srcOrd="1" destOrd="0" parTransId="{493E7148-66FB-4525-AA2C-0C46BE016225}" sibTransId="{B8B5CE8B-8261-42C8-8E14-4969863C4554}"/>
    <dgm:cxn modelId="{2A029A50-2DED-4EF6-B218-AD6746013CAA}" srcId="{4275EF6B-9903-4F90-85CF-9DA8481C4A37}" destId="{469761EA-5682-40BE-8463-CC0E02BD2364}" srcOrd="2" destOrd="0" parTransId="{F7BD7E26-F815-443B-8415-A54CFF7399F8}" sibTransId="{E12AF1ED-5301-4E88-A1A7-0817B24615F1}"/>
    <dgm:cxn modelId="{62F71853-789E-4EDF-922D-D16FD9DF694E}" srcId="{2F98AC7C-632B-460D-A9FE-2AA5D1AC445B}" destId="{282E89BB-7722-4B02-97A5-37DCA463E93E}" srcOrd="3" destOrd="0" parTransId="{25483547-4F2A-4105-ABD2-31A1E920B7B2}" sibTransId="{6EB03512-5210-4799-B545-09F8AC5792D0}"/>
    <dgm:cxn modelId="{A722E077-DC1B-4818-A815-F54255555983}" type="presOf" srcId="{FF3296FB-4880-413B-AAE5-769F078A9D98}" destId="{DA12F2D1-562C-43FD-A03D-3CE661CA79C6}" srcOrd="0" destOrd="9" presId="urn:microsoft.com/office/officeart/2005/8/layout/hList1"/>
    <dgm:cxn modelId="{98077B58-12E8-492F-8929-5EEF9119A35E}" type="presOf" srcId="{0CED443E-10E8-430A-A651-29272B059F6C}" destId="{B1AD28F5-4FD0-4161-AF0E-26FC5201A87A}" srcOrd="0" destOrd="0" presId="urn:microsoft.com/office/officeart/2005/8/layout/hList1"/>
    <dgm:cxn modelId="{1C6B2579-7048-4717-BA2E-0348083117A3}" type="presOf" srcId="{0840D0A2-0F39-4DDC-A2BE-3DEEABCD1808}" destId="{D5D5DB45-94AC-4C92-9690-141D3C60EEA1}" srcOrd="0" destOrd="1" presId="urn:microsoft.com/office/officeart/2005/8/layout/hList1"/>
    <dgm:cxn modelId="{132F8E82-C94C-4A4A-9914-11FBC28AC2C5}" srcId="{0CED443E-10E8-430A-A651-29272B059F6C}" destId="{0675563F-9229-49E7-B063-73279E752BB2}" srcOrd="7" destOrd="0" parTransId="{23D31CEA-8F49-4642-AFD1-B727153EA24D}" sibTransId="{DED4DEA1-8576-49AA-9552-55637C280A2E}"/>
    <dgm:cxn modelId="{6B176A85-A7CB-4708-99C3-ECB7EB2FE851}" type="presOf" srcId="{85CBF29C-9EED-4DD6-8450-4C9DD5863AD1}" destId="{DA12F2D1-562C-43FD-A03D-3CE661CA79C6}" srcOrd="0" destOrd="1" presId="urn:microsoft.com/office/officeart/2005/8/layout/hList1"/>
    <dgm:cxn modelId="{950E398A-2EF9-4177-81CF-4D6BF9A0D5A7}" type="presOf" srcId="{53BA68A7-1884-4ADC-9C36-4B9FD9CCEF19}" destId="{DA12F2D1-562C-43FD-A03D-3CE661CA79C6}" srcOrd="0" destOrd="10" presId="urn:microsoft.com/office/officeart/2005/8/layout/hList1"/>
    <dgm:cxn modelId="{0F28F68B-17B9-482C-BB05-2E61845870FE}" srcId="{4DA5A4D7-1EC4-4682-BB08-C94EF9D1821C}" destId="{FF3296FB-4880-413B-AAE5-769F078A9D98}" srcOrd="1" destOrd="0" parTransId="{A95A21ED-830A-4C0D-9F7F-0F05B12FAE00}" sibTransId="{F931897F-D235-4653-B8A1-9371FD877FED}"/>
    <dgm:cxn modelId="{6FCCD693-2776-46C3-8CC8-A3A34E7A2960}" srcId="{4275EF6B-9903-4F90-85CF-9DA8481C4A37}" destId="{6B06F3A8-E61C-4B42-AFEA-E64550EB6BCF}" srcOrd="6" destOrd="0" parTransId="{BC4D898D-DDFC-4AB1-90D7-214248EDE99E}" sibTransId="{137AB8A3-1312-456D-9317-0C888EF982B7}"/>
    <dgm:cxn modelId="{8C222397-BA6E-462D-9AA5-7ED81DAECC58}" type="presOf" srcId="{C1F1C105-3CCB-491B-9254-BDA3C04F7DC4}" destId="{D5D5DB45-94AC-4C92-9690-141D3C60EEA1}" srcOrd="0" destOrd="5" presId="urn:microsoft.com/office/officeart/2005/8/layout/hList1"/>
    <dgm:cxn modelId="{689907A3-9B15-4351-9C52-5371F9F43242}" type="presOf" srcId="{37487D9C-3474-44B0-BD13-67632BBE4A15}" destId="{DA12F2D1-562C-43FD-A03D-3CE661CA79C6}" srcOrd="0" destOrd="0" presId="urn:microsoft.com/office/officeart/2005/8/layout/hList1"/>
    <dgm:cxn modelId="{B9093BA4-272A-4F98-BA29-660942C2E7A5}" srcId="{0CED443E-10E8-430A-A651-29272B059F6C}" destId="{C1F1C105-3CCB-491B-9254-BDA3C04F7DC4}" srcOrd="5" destOrd="0" parTransId="{1088D030-305C-48CD-B1CD-14E4F6A60DD5}" sibTransId="{006103AA-44EC-4521-B067-16159D244D49}"/>
    <dgm:cxn modelId="{513CA0A6-F38C-41CC-B2FC-CB697AD882EB}" srcId="{DBBE764A-086B-418C-BAC8-8A6FDA959BEE}" destId="{0CED443E-10E8-430A-A651-29272B059F6C}" srcOrd="0" destOrd="0" parTransId="{5F72B083-A960-44EF-BCDE-B9BFDAA828BA}" sibTransId="{CD3B12C8-C16B-4F90-8108-29F53EDA74EB}"/>
    <dgm:cxn modelId="{0DD54FA9-9B6A-4949-908C-74B266D92AEC}" srcId="{2F98AC7C-632B-460D-A9FE-2AA5D1AC445B}" destId="{2B350576-A7D6-4098-B927-50E807426A03}" srcOrd="5" destOrd="0" parTransId="{2AD6F19C-8AA2-4238-830A-3039D65CEEB3}" sibTransId="{B8FCDA45-FA83-461C-BDE4-B1552B9098A5}"/>
    <dgm:cxn modelId="{4A9DA4A9-2877-4C03-B71C-8227D7B74BBC}" type="presOf" srcId="{0675563F-9229-49E7-B063-73279E752BB2}" destId="{D5D5DB45-94AC-4C92-9690-141D3C60EEA1}" srcOrd="0" destOrd="7" presId="urn:microsoft.com/office/officeart/2005/8/layout/hList1"/>
    <dgm:cxn modelId="{52A7D3AB-30FF-4256-B450-8698512E4667}" type="presOf" srcId="{83CBB604-2417-4626-855A-EB34AF77AEE6}" destId="{2C1BD6DE-A2B2-490A-BB1B-FF95E1016CC9}" srcOrd="0" destOrd="1" presId="urn:microsoft.com/office/officeart/2005/8/layout/hList1"/>
    <dgm:cxn modelId="{3F565DAC-89A6-4CFE-846E-1CEEB89748A3}" srcId="{2F98AC7C-632B-460D-A9FE-2AA5D1AC445B}" destId="{DFE30934-FE0C-415F-899D-16E93BDFB566}" srcOrd="8" destOrd="0" parTransId="{C7064A61-F050-40CC-A920-12870F83F923}" sibTransId="{E556D97C-980F-4F9A-B269-3F3E99F6BE78}"/>
    <dgm:cxn modelId="{F4C048AC-B551-4C62-B681-1C20FDEA70F7}" srcId="{8237F505-D9AA-459A-8448-BEF46E817195}" destId="{00448E93-CDFD-4B1D-B7B2-0168195CC583}" srcOrd="1" destOrd="0" parTransId="{87FDF020-8F3E-450A-8A20-1F24AD5224A5}" sibTransId="{40FB93D8-AD82-48D2-8AA7-ADB4EFBD996A}"/>
    <dgm:cxn modelId="{55B297B1-41E7-41C9-8F27-68F7E158E2C5}" srcId="{0CED443E-10E8-430A-A651-29272B059F6C}" destId="{4C55D5BC-E0AF-44E7-BC1E-C42848B6BD47}" srcOrd="6" destOrd="0" parTransId="{AA8D5123-E45B-4082-8B03-9D45F4F1D1B7}" sibTransId="{7A77D1EB-E782-4303-B846-602FB37048BB}"/>
    <dgm:cxn modelId="{851B0CB2-969B-4F06-97FC-A97BD0EFF594}" srcId="{2F98AC7C-632B-460D-A9FE-2AA5D1AC445B}" destId="{C08317CD-D9B5-4DE6-8C5F-4AB99C7D6560}" srcOrd="2" destOrd="0" parTransId="{9EA1EA6B-DC0E-425C-9DCE-5836F777B2B8}" sibTransId="{7B5AFB75-3D32-4FF5-82FC-AFA41EFD243B}"/>
    <dgm:cxn modelId="{06E593B3-F800-4F55-B8E3-8B5ED0B40FA9}" type="presOf" srcId="{4DA5A4D7-1EC4-4682-BB08-C94EF9D1821C}" destId="{DA12F2D1-562C-43FD-A03D-3CE661CA79C6}" srcOrd="0" destOrd="7" presId="urn:microsoft.com/office/officeart/2005/8/layout/hList1"/>
    <dgm:cxn modelId="{4B8688BA-0E2B-4878-B876-3D45BAFC7572}" srcId="{4275EF6B-9903-4F90-85CF-9DA8481C4A37}" destId="{02BAB015-91F7-4828-AB19-AEF571FFB378}" srcOrd="10" destOrd="0" parTransId="{1805DB38-FAE3-46F9-ABA0-C36AFC70BBF1}" sibTransId="{38DC9621-EC72-426A-9F9C-C0FC1B67CE25}"/>
    <dgm:cxn modelId="{E984B9BD-5609-4EF2-9B07-6FE766BF9C90}" type="presOf" srcId="{7E2E3B11-5D45-492B-9B0F-A7C339E193C1}" destId="{2C1BD6DE-A2B2-490A-BB1B-FF95E1016CC9}" srcOrd="0" destOrd="8" presId="urn:microsoft.com/office/officeart/2005/8/layout/hList1"/>
    <dgm:cxn modelId="{2DE7E9BD-E0E8-4302-83A0-A2DF322E25AA}" type="presOf" srcId="{5127C464-41EA-4B17-BFF0-6EAC7F271169}" destId="{D5D5DB45-94AC-4C92-9690-141D3C60EEA1}" srcOrd="0" destOrd="10" presId="urn:microsoft.com/office/officeart/2005/8/layout/hList1"/>
    <dgm:cxn modelId="{C94A0EBF-C589-4645-92E1-E12A79BAE5AA}" type="presOf" srcId="{B43AC4D2-1D36-4C2F-9EC6-2F8008E38DA9}" destId="{DA12F2D1-562C-43FD-A03D-3CE661CA79C6}" srcOrd="0" destOrd="3" presId="urn:microsoft.com/office/officeart/2005/8/layout/hList1"/>
    <dgm:cxn modelId="{667C7DC8-4683-40A6-A09B-A31EF5E03377}" type="presOf" srcId="{282E89BB-7722-4B02-97A5-37DCA463E93E}" destId="{2C1BD6DE-A2B2-490A-BB1B-FF95E1016CC9}" srcOrd="0" destOrd="5" presId="urn:microsoft.com/office/officeart/2005/8/layout/hList1"/>
    <dgm:cxn modelId="{BB4BB8CC-3F69-4534-BC8A-D224BC92F534}" srcId="{2F98AC7C-632B-460D-A9FE-2AA5D1AC445B}" destId="{7E2E3B11-5D45-492B-9B0F-A7C339E193C1}" srcOrd="6" destOrd="0" parTransId="{00E9C9E4-47D5-4E16-88E6-C80BCF1DFB38}" sibTransId="{9EA461A6-7E2A-48F6-A43F-46075C80A3A9}"/>
    <dgm:cxn modelId="{F59714CF-9129-42A7-A4C2-3EE493653BE5}" srcId="{0CED443E-10E8-430A-A651-29272B059F6C}" destId="{7D782B80-2F32-4A3E-A98D-E3B4C9C363DD}" srcOrd="4" destOrd="0" parTransId="{DAFCAF5F-9204-4D70-98CC-4C1C1D5CAEE6}" sibTransId="{5529F2DA-9C18-48A8-ADD0-44CC6A734E08}"/>
    <dgm:cxn modelId="{014A22CF-65BA-4C61-A952-39D71C3BF232}" type="presOf" srcId="{7079C114-B161-4A81-BD71-6AC3F89519C8}" destId="{DA12F2D1-562C-43FD-A03D-3CE661CA79C6}" srcOrd="0" destOrd="8" presId="urn:microsoft.com/office/officeart/2005/8/layout/hList1"/>
    <dgm:cxn modelId="{09DC38D0-D936-4BFE-993C-92F9BE43B479}" type="presOf" srcId="{8237F505-D9AA-459A-8448-BEF46E817195}" destId="{2C1BD6DE-A2B2-490A-BB1B-FF95E1016CC9}" srcOrd="0" destOrd="0" presId="urn:microsoft.com/office/officeart/2005/8/layout/hList1"/>
    <dgm:cxn modelId="{40FA74D3-BAD5-4858-BD74-AB52C74AAEB2}" type="presOf" srcId="{95974DDF-ED2B-499A-96E9-B0DA014D69EB}" destId="{D5D5DB45-94AC-4C92-9690-141D3C60EEA1}" srcOrd="0" destOrd="2" presId="urn:microsoft.com/office/officeart/2005/8/layout/hList1"/>
    <dgm:cxn modelId="{D081D2D3-F28B-4D02-AF9A-9755991A663B}" type="presOf" srcId="{E397EEA6-B43D-404A-BDDE-581BB81D2EEF}" destId="{D5D5DB45-94AC-4C92-9690-141D3C60EEA1}" srcOrd="0" destOrd="9" presId="urn:microsoft.com/office/officeart/2005/8/layout/hList1"/>
    <dgm:cxn modelId="{2CCA8AD6-0CE9-4DC2-ABAB-FD2872B9F4E2}" type="presOf" srcId="{B3A5F18C-914D-4CDE-810A-DD2B04021FE3}" destId="{DA12F2D1-562C-43FD-A03D-3CE661CA79C6}" srcOrd="0" destOrd="4" presId="urn:microsoft.com/office/officeart/2005/8/layout/hList1"/>
    <dgm:cxn modelId="{BFF2C0DB-FD54-43B3-90ED-7A1881E14BF8}" srcId="{4275EF6B-9903-4F90-85CF-9DA8481C4A37}" destId="{B3A5F18C-914D-4CDE-810A-DD2B04021FE3}" srcOrd="4" destOrd="0" parTransId="{42015D38-FDE9-4A49-BC14-FAD71342D9CD}" sibTransId="{31919A20-7F14-4C45-B3EB-5D813AB3C117}"/>
    <dgm:cxn modelId="{C0B3C2DC-2DE5-40F2-8019-D4868B48AAB9}" type="presOf" srcId="{DFE30934-FE0C-415F-899D-16E93BDFB566}" destId="{2C1BD6DE-A2B2-490A-BB1B-FF95E1016CC9}" srcOrd="0" destOrd="10" presId="urn:microsoft.com/office/officeart/2005/8/layout/hList1"/>
    <dgm:cxn modelId="{DB6E1ADD-9B26-4CB9-84E9-B2D41572088B}" type="presOf" srcId="{4275EF6B-9903-4F90-85CF-9DA8481C4A37}" destId="{68CCDFD5-9847-4762-A0AD-AAA0ABE733CC}" srcOrd="0" destOrd="0" presId="urn:microsoft.com/office/officeart/2005/8/layout/hList1"/>
    <dgm:cxn modelId="{07AEBDEC-3EE2-438A-BF07-D3EFCD4369E4}" type="presOf" srcId="{7D782B80-2F32-4A3E-A98D-E3B4C9C363DD}" destId="{D5D5DB45-94AC-4C92-9690-141D3C60EEA1}" srcOrd="0" destOrd="4" presId="urn:microsoft.com/office/officeart/2005/8/layout/hList1"/>
    <dgm:cxn modelId="{CEF3DAEC-E2BA-4AB6-9D3C-C7DB5840D286}" srcId="{DBBE764A-086B-418C-BAC8-8A6FDA959BEE}" destId="{4275EF6B-9903-4F90-85CF-9DA8481C4A37}" srcOrd="2" destOrd="0" parTransId="{A4DF2528-A728-4E8F-8F88-257C839BED29}" sibTransId="{715D7111-6842-493B-AEAD-6F0CEB6E4C5A}"/>
    <dgm:cxn modelId="{ABBCFDEC-3946-4C9D-A14B-4A95B84E1086}" srcId="{2F98AC7C-632B-460D-A9FE-2AA5D1AC445B}" destId="{397BFCF9-D70D-438C-8945-86FB8D1C12F2}" srcOrd="1" destOrd="0" parTransId="{2273E9A2-449B-4986-81B0-322551067815}" sibTransId="{E98A029A-EB97-40DA-844E-1F12214916E1}"/>
    <dgm:cxn modelId="{FF6E7AED-1B10-4400-9EB0-D35FFCD68B31}" srcId="{0CED443E-10E8-430A-A651-29272B059F6C}" destId="{44346A45-EE05-4821-B2C7-88CAAB41741C}" srcOrd="0" destOrd="0" parTransId="{88D860C8-31E6-4EAD-B573-0F16D4A53259}" sibTransId="{FB181810-6E03-444B-9EC1-25717359EAB6}"/>
    <dgm:cxn modelId="{B0BD15EE-8365-43B6-ABD7-4BF93AF70DCB}" srcId="{2F98AC7C-632B-460D-A9FE-2AA5D1AC445B}" destId="{22BEF5CB-A8B1-483F-8A6B-0386EEE55F2B}" srcOrd="4" destOrd="0" parTransId="{BFF0C016-C13C-4595-B89A-F99788DAB392}" sibTransId="{9A6ECB3E-0C7F-40B1-81BC-7EFC3EBCD2AC}"/>
    <dgm:cxn modelId="{B92A9EF0-1E38-4DF4-9B40-9F8251BAC633}" type="presOf" srcId="{DBBE764A-086B-418C-BAC8-8A6FDA959BEE}" destId="{7393F398-FC22-4A04-AD61-B51E5BAD9D59}" srcOrd="0" destOrd="0" presId="urn:microsoft.com/office/officeart/2005/8/layout/hList1"/>
    <dgm:cxn modelId="{45059CF2-CDAF-4561-8433-5CE8EDC3065E}" type="presOf" srcId="{22BEF5CB-A8B1-483F-8A6B-0386EEE55F2B}" destId="{2C1BD6DE-A2B2-490A-BB1B-FF95E1016CC9}" srcOrd="0" destOrd="6" presId="urn:microsoft.com/office/officeart/2005/8/layout/hList1"/>
    <dgm:cxn modelId="{208B60FE-607E-471C-8523-045FC67EB8CD}" type="presOf" srcId="{6B06F3A8-E61C-4B42-AFEA-E64550EB6BCF}" destId="{DA12F2D1-562C-43FD-A03D-3CE661CA79C6}" srcOrd="0" destOrd="6" presId="urn:microsoft.com/office/officeart/2005/8/layout/hList1"/>
    <dgm:cxn modelId="{0B3C9AF6-A6BE-44D4-84F3-3D98047AAFE0}" type="presParOf" srcId="{7393F398-FC22-4A04-AD61-B51E5BAD9D59}" destId="{DBBBDC32-A8FD-4020-9C26-BE3A967ECEA4}" srcOrd="0" destOrd="0" presId="urn:microsoft.com/office/officeart/2005/8/layout/hList1"/>
    <dgm:cxn modelId="{91B493B4-484C-49DF-85E4-3C94853F9730}" type="presParOf" srcId="{DBBBDC32-A8FD-4020-9C26-BE3A967ECEA4}" destId="{B1AD28F5-4FD0-4161-AF0E-26FC5201A87A}" srcOrd="0" destOrd="0" presId="urn:microsoft.com/office/officeart/2005/8/layout/hList1"/>
    <dgm:cxn modelId="{992C2907-CCFF-4812-B00D-218C323A7CEC}" type="presParOf" srcId="{DBBBDC32-A8FD-4020-9C26-BE3A967ECEA4}" destId="{D5D5DB45-94AC-4C92-9690-141D3C60EEA1}" srcOrd="1" destOrd="0" presId="urn:microsoft.com/office/officeart/2005/8/layout/hList1"/>
    <dgm:cxn modelId="{47193006-4EE6-4F56-9796-77931E19D889}" type="presParOf" srcId="{7393F398-FC22-4A04-AD61-B51E5BAD9D59}" destId="{2431B433-482F-4D05-A965-146D93AE3707}" srcOrd="1" destOrd="0" presId="urn:microsoft.com/office/officeart/2005/8/layout/hList1"/>
    <dgm:cxn modelId="{0501FEF3-B57F-4685-8A7E-198A41FCB1DC}" type="presParOf" srcId="{7393F398-FC22-4A04-AD61-B51E5BAD9D59}" destId="{140F6133-19F8-4F0E-95F7-E9250E168E5E}" srcOrd="2" destOrd="0" presId="urn:microsoft.com/office/officeart/2005/8/layout/hList1"/>
    <dgm:cxn modelId="{3A23ACED-737E-42B6-B460-7A6097657821}" type="presParOf" srcId="{140F6133-19F8-4F0E-95F7-E9250E168E5E}" destId="{774BAFEE-BBE4-4BDC-BF52-10B922BCC262}" srcOrd="0" destOrd="0" presId="urn:microsoft.com/office/officeart/2005/8/layout/hList1"/>
    <dgm:cxn modelId="{A9556EA0-162C-41B1-90F7-748637EA3E83}" type="presParOf" srcId="{140F6133-19F8-4F0E-95F7-E9250E168E5E}" destId="{2C1BD6DE-A2B2-490A-BB1B-FF95E1016CC9}" srcOrd="1" destOrd="0" presId="urn:microsoft.com/office/officeart/2005/8/layout/hList1"/>
    <dgm:cxn modelId="{FF63E9A1-16A5-43BD-8F8C-406E3C9B70A6}" type="presParOf" srcId="{7393F398-FC22-4A04-AD61-B51E5BAD9D59}" destId="{DFAE6C41-35A4-492E-A637-0A88C2EBFFA0}" srcOrd="3" destOrd="0" presId="urn:microsoft.com/office/officeart/2005/8/layout/hList1"/>
    <dgm:cxn modelId="{3088842E-84C0-4AE0-BD51-B88CE9F39731}" type="presParOf" srcId="{7393F398-FC22-4A04-AD61-B51E5BAD9D59}" destId="{C5A58BC4-0806-4FB7-8B3F-69D6275EDB66}" srcOrd="4" destOrd="0" presId="urn:microsoft.com/office/officeart/2005/8/layout/hList1"/>
    <dgm:cxn modelId="{2154E91E-9B3E-404A-84CC-DFDF41CBA119}" type="presParOf" srcId="{C5A58BC4-0806-4FB7-8B3F-69D6275EDB66}" destId="{68CCDFD5-9847-4762-A0AD-AAA0ABE733CC}" srcOrd="0" destOrd="0" presId="urn:microsoft.com/office/officeart/2005/8/layout/hList1"/>
    <dgm:cxn modelId="{58DCC84C-CB0C-47EF-8065-963F3060A980}" type="presParOf" srcId="{C5A58BC4-0806-4FB7-8B3F-69D6275EDB66}" destId="{DA12F2D1-562C-43FD-A03D-3CE661CA79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04DF-47E9-4478-8C2D-F43DE569EC9D}">
      <dsp:nvSpPr>
        <dsp:cNvPr id="0" name=""/>
        <dsp:cNvSpPr/>
      </dsp:nvSpPr>
      <dsp:spPr>
        <a:xfrm rot="5400000">
          <a:off x="-232564" y="307132"/>
          <a:ext cx="1306229" cy="9143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36629" y="568377"/>
        <a:ext cx="914360" cy="391869"/>
      </dsp:txXfrm>
    </dsp:sp>
    <dsp:sp modelId="{2DD94D3B-0860-4CC6-82DF-7814FEDE20C5}">
      <dsp:nvSpPr>
        <dsp:cNvPr id="0" name=""/>
        <dsp:cNvSpPr/>
      </dsp:nvSpPr>
      <dsp:spPr>
        <a:xfrm rot="5400000">
          <a:off x="4026736" y="-3136519"/>
          <a:ext cx="1046469" cy="7344482"/>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mj-lt"/>
            </a:rPr>
            <a:t>BPI established several data interfaces and Medicaid data updates to reduce overpayments and ensure accurate claims processing, including: Department of Corrections, Vital Records, and Department of Defense.  </a:t>
          </a:r>
        </a:p>
      </dsp:txBody>
      <dsp:txXfrm rot="-5400000">
        <a:off x="877730" y="63571"/>
        <a:ext cx="7293398" cy="944301"/>
      </dsp:txXfrm>
    </dsp:sp>
    <dsp:sp modelId="{034C807A-FADE-45A1-B1D3-9722C85EBB08}">
      <dsp:nvSpPr>
        <dsp:cNvPr id="0" name=""/>
        <dsp:cNvSpPr/>
      </dsp:nvSpPr>
      <dsp:spPr>
        <a:xfrm rot="5400000">
          <a:off x="-232564" y="1479049"/>
          <a:ext cx="1306229" cy="914360"/>
        </a:xfrm>
        <a:prstGeom prst="chevron">
          <a:avLst/>
        </a:prstGeom>
        <a:solidFill>
          <a:schemeClr val="accent2">
            <a:shade val="80000"/>
            <a:hueOff val="63008"/>
            <a:satOff val="-20959"/>
            <a:lumOff val="12578"/>
            <a:alphaOff val="0"/>
          </a:schemeClr>
        </a:solidFill>
        <a:ln w="25400" cap="flat" cmpd="sng" algn="ctr">
          <a:solidFill>
            <a:schemeClr val="accent2">
              <a:shade val="80000"/>
              <a:hueOff val="63008"/>
              <a:satOff val="-20959"/>
              <a:lumOff val="125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36629" y="1740294"/>
        <a:ext cx="914360" cy="391869"/>
      </dsp:txXfrm>
    </dsp:sp>
    <dsp:sp modelId="{A205F785-092E-49EB-AFEE-411CF67BE7AA}">
      <dsp:nvSpPr>
        <dsp:cNvPr id="0" name=""/>
        <dsp:cNvSpPr/>
      </dsp:nvSpPr>
      <dsp:spPr>
        <a:xfrm rot="5400000">
          <a:off x="4143220" y="-1912130"/>
          <a:ext cx="849048" cy="7344482"/>
        </a:xfrm>
        <a:prstGeom prst="round2SameRect">
          <a:avLst/>
        </a:prstGeom>
        <a:solidFill>
          <a:schemeClr val="lt1">
            <a:alpha val="90000"/>
            <a:hueOff val="0"/>
            <a:satOff val="0"/>
            <a:lumOff val="0"/>
            <a:alphaOff val="0"/>
          </a:schemeClr>
        </a:solidFill>
        <a:ln w="25400" cap="flat" cmpd="sng" algn="ctr">
          <a:solidFill>
            <a:schemeClr val="accent2">
              <a:shade val="80000"/>
              <a:hueOff val="63008"/>
              <a:satOff val="-20959"/>
              <a:lumOff val="12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mj-lt"/>
            </a:rPr>
            <a:t>BPI implemented Managed Care Organization (MCO) monitoring of Third Party Liability functions performed by the MCO to ensure proper processing of claims when there is a third party liable.  </a:t>
          </a:r>
        </a:p>
      </dsp:txBody>
      <dsp:txXfrm rot="-5400000">
        <a:off x="895504" y="1377033"/>
        <a:ext cx="7303035" cy="766154"/>
      </dsp:txXfrm>
    </dsp:sp>
    <dsp:sp modelId="{D126D40F-3331-4D3E-94CC-A015D669EB42}">
      <dsp:nvSpPr>
        <dsp:cNvPr id="0" name=""/>
        <dsp:cNvSpPr/>
      </dsp:nvSpPr>
      <dsp:spPr>
        <a:xfrm rot="5400000">
          <a:off x="-232564" y="2914974"/>
          <a:ext cx="1306229" cy="914360"/>
        </a:xfrm>
        <a:prstGeom prst="chevron">
          <a:avLst/>
        </a:prstGeom>
        <a:solidFill>
          <a:schemeClr val="accent2">
            <a:shade val="80000"/>
            <a:hueOff val="126015"/>
            <a:satOff val="-41917"/>
            <a:lumOff val="25156"/>
            <a:alphaOff val="0"/>
          </a:schemeClr>
        </a:solidFill>
        <a:ln w="25400" cap="flat" cmpd="sng" algn="ctr">
          <a:solidFill>
            <a:schemeClr val="accent2">
              <a:shade val="80000"/>
              <a:hueOff val="126015"/>
              <a:satOff val="-41917"/>
              <a:lumOff val="25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36629" y="3176219"/>
        <a:ext cx="914360" cy="391869"/>
      </dsp:txXfrm>
    </dsp:sp>
    <dsp:sp modelId="{2C76BF46-7338-4A71-9DCA-240513537EE9}">
      <dsp:nvSpPr>
        <dsp:cNvPr id="0" name=""/>
        <dsp:cNvSpPr/>
      </dsp:nvSpPr>
      <dsp:spPr>
        <a:xfrm rot="5400000">
          <a:off x="3879212" y="-562307"/>
          <a:ext cx="1377064" cy="7344482"/>
        </a:xfrm>
        <a:prstGeom prst="round2SameRect">
          <a:avLst/>
        </a:prstGeom>
        <a:solidFill>
          <a:schemeClr val="lt1">
            <a:alpha val="90000"/>
            <a:hueOff val="0"/>
            <a:satOff val="0"/>
            <a:lumOff val="0"/>
            <a:alphaOff val="0"/>
          </a:schemeClr>
        </a:solidFill>
        <a:ln w="25400" cap="flat" cmpd="sng" algn="ctr">
          <a:solidFill>
            <a:schemeClr val="accent2">
              <a:shade val="80000"/>
              <a:hueOff val="126015"/>
              <a:satOff val="-41917"/>
              <a:lumOff val="25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57150" lvl="1" indent="0" algn="l" defTabSz="711200">
            <a:lnSpc>
              <a:spcPct val="100000"/>
            </a:lnSpc>
            <a:spcBef>
              <a:spcPct val="0"/>
            </a:spcBef>
            <a:spcAft>
              <a:spcPts val="0"/>
            </a:spcAft>
            <a:buChar char="•"/>
          </a:pPr>
          <a:r>
            <a:rPr lang="en-US" sz="1600" kern="1200" dirty="0">
              <a:latin typeface="+mj-lt"/>
            </a:rPr>
            <a:t>BPI has worked closely with the AG’s Medicaid Fraud Control Unit (MFCU) and County Attorney’s Offices to prosecute fraudulent activity, resulting in conviction of a Home Health provider who was fraudulently billing Medicaid and a criminal conviction of a beneficiary (ordered to repay DHHS over $108,000).</a:t>
          </a:r>
        </a:p>
      </dsp:txBody>
      <dsp:txXfrm rot="-5400000">
        <a:off x="895504" y="2488624"/>
        <a:ext cx="7277259" cy="1242618"/>
      </dsp:txXfrm>
    </dsp:sp>
    <dsp:sp modelId="{BAAECA47-CFB4-4A8D-AE8C-41D3490DF5B3}">
      <dsp:nvSpPr>
        <dsp:cNvPr id="0" name=""/>
        <dsp:cNvSpPr/>
      </dsp:nvSpPr>
      <dsp:spPr>
        <a:xfrm rot="5400000">
          <a:off x="-232564" y="4086891"/>
          <a:ext cx="1306229" cy="914360"/>
        </a:xfrm>
        <a:prstGeom prst="chevron">
          <a:avLst/>
        </a:prstGeom>
        <a:solidFill>
          <a:schemeClr val="accent2">
            <a:shade val="80000"/>
            <a:hueOff val="189023"/>
            <a:satOff val="-62876"/>
            <a:lumOff val="37734"/>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36629" y="4348136"/>
        <a:ext cx="914360" cy="391869"/>
      </dsp:txXfrm>
    </dsp:sp>
    <dsp:sp modelId="{8B1CC35F-277F-4F24-970B-1A2325A16784}">
      <dsp:nvSpPr>
        <dsp:cNvPr id="0" name=""/>
        <dsp:cNvSpPr/>
      </dsp:nvSpPr>
      <dsp:spPr>
        <a:xfrm rot="5400000">
          <a:off x="4125701" y="728887"/>
          <a:ext cx="848539" cy="7491004"/>
        </a:xfrm>
        <a:prstGeom prst="round2SameRect">
          <a:avLst/>
        </a:prstGeom>
        <a:solidFill>
          <a:schemeClr val="lt1">
            <a:alpha val="90000"/>
            <a:hueOff val="0"/>
            <a:satOff val="0"/>
            <a:lumOff val="0"/>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57150" lvl="1" indent="0" algn="l" defTabSz="711200">
            <a:lnSpc>
              <a:spcPct val="90000"/>
            </a:lnSpc>
            <a:spcBef>
              <a:spcPct val="0"/>
            </a:spcBef>
            <a:spcAft>
              <a:spcPct val="15000"/>
            </a:spcAft>
            <a:buChar char="•"/>
          </a:pPr>
          <a:r>
            <a:rPr lang="en-US" sz="1600" kern="1200" dirty="0">
              <a:latin typeface="+mj-lt"/>
            </a:rPr>
            <a:t>BPI partnered with the DHHS Grants Administrator and Contracts Unit to establish a sub-recipient monitoring program based on risk. Working with program and finance, BPI supports financial risk assessments and appropriate monitoring of the Department’s sub-recipients of federal funds. </a:t>
          </a:r>
        </a:p>
      </dsp:txBody>
      <dsp:txXfrm rot="-5400000">
        <a:off x="804469" y="4091541"/>
        <a:ext cx="7449582" cy="765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22444-006C-43B1-AF2F-8A2A83C82C56}">
      <dsp:nvSpPr>
        <dsp:cNvPr id="0" name=""/>
        <dsp:cNvSpPr/>
      </dsp:nvSpPr>
      <dsp:spPr>
        <a:xfrm>
          <a:off x="1752" y="0"/>
          <a:ext cx="2726656" cy="5029199"/>
        </a:xfrm>
        <a:prstGeom prst="roundRect">
          <a:avLst>
            <a:gd name="adj" fmla="val 10000"/>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Data access. </a:t>
          </a:r>
          <a:r>
            <a:rPr lang="en-US" sz="1800" kern="1200" dirty="0">
              <a:latin typeface="+mj-lt"/>
            </a:rPr>
            <a:t>We need information be successful in our investigation work. Access to data from different agencies, cities, and federal databases is necessary to prevent fraud. </a:t>
          </a:r>
        </a:p>
      </dsp:txBody>
      <dsp:txXfrm>
        <a:off x="1752" y="2011680"/>
        <a:ext cx="2726656" cy="2011680"/>
      </dsp:txXfrm>
    </dsp:sp>
    <dsp:sp modelId="{A4E4A5EE-FE07-48C9-A108-485C435AC079}">
      <dsp:nvSpPr>
        <dsp:cNvPr id="0" name=""/>
        <dsp:cNvSpPr/>
      </dsp:nvSpPr>
      <dsp:spPr>
        <a:xfrm>
          <a:off x="498478" y="76200"/>
          <a:ext cx="1674723" cy="16747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EE228D-31E1-4014-846A-AA7596BE09E4}">
      <dsp:nvSpPr>
        <dsp:cNvPr id="0" name=""/>
        <dsp:cNvSpPr/>
      </dsp:nvSpPr>
      <dsp:spPr>
        <a:xfrm>
          <a:off x="2784469" y="0"/>
          <a:ext cx="2726656" cy="5029199"/>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Technology. </a:t>
          </a:r>
          <a:r>
            <a:rPr lang="en-US" sz="1800" kern="1200" dirty="0">
              <a:latin typeface="+mj-lt"/>
            </a:rPr>
            <a:t>Software and contracts for the technology necessary to enhance fraud detection and deterrence in NH.</a:t>
          </a:r>
        </a:p>
      </dsp:txBody>
      <dsp:txXfrm>
        <a:off x="2784469" y="2011680"/>
        <a:ext cx="2726656" cy="2011680"/>
      </dsp:txXfrm>
    </dsp:sp>
    <dsp:sp modelId="{E668136B-B3A8-4852-8B12-2D3C08555E6C}">
      <dsp:nvSpPr>
        <dsp:cNvPr id="0" name=""/>
        <dsp:cNvSpPr/>
      </dsp:nvSpPr>
      <dsp:spPr>
        <a:xfrm>
          <a:off x="3317870" y="76200"/>
          <a:ext cx="1674723" cy="1674723"/>
        </a:xfrm>
        <a:prstGeom prst="ellipse">
          <a:avLst/>
        </a:prstGeom>
        <a:blipFill rotWithShape="1">
          <a:blip xmlns:r="http://schemas.openxmlformats.org/officeDocument/2006/relationships" r:embed="rId2"/>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9B330AB-7F1C-4455-90EC-EF958CADB223}">
      <dsp:nvSpPr>
        <dsp:cNvPr id="0" name=""/>
        <dsp:cNvSpPr/>
      </dsp:nvSpPr>
      <dsp:spPr>
        <a:xfrm>
          <a:off x="5618665" y="0"/>
          <a:ext cx="2726656" cy="5029199"/>
        </a:xfrm>
        <a:prstGeom prst="roundRect">
          <a:avLst>
            <a:gd name="adj" fmla="val 10000"/>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Recruitment. </a:t>
          </a:r>
          <a:r>
            <a:rPr lang="en-US" sz="1800" kern="1200" dirty="0">
              <a:latin typeface="+mj-lt"/>
            </a:rPr>
            <a:t>Imperative to find highly-skilled staff and managers. BPI has a 25% staff vacancy rate.  </a:t>
          </a:r>
        </a:p>
      </dsp:txBody>
      <dsp:txXfrm>
        <a:off x="5618665" y="2011680"/>
        <a:ext cx="2726656" cy="2011680"/>
      </dsp:txXfrm>
    </dsp:sp>
    <dsp:sp modelId="{E5B56D61-1C00-43CA-88CD-ACB591C5B779}">
      <dsp:nvSpPr>
        <dsp:cNvPr id="0" name=""/>
        <dsp:cNvSpPr/>
      </dsp:nvSpPr>
      <dsp:spPr>
        <a:xfrm>
          <a:off x="6137280" y="76200"/>
          <a:ext cx="1674723" cy="1674723"/>
        </a:xfrm>
        <a:prstGeom prst="ellipse">
          <a:avLst/>
        </a:prstGeom>
        <a:blipFill rotWithShape="1">
          <a:blip xmlns:r="http://schemas.openxmlformats.org/officeDocument/2006/relationships" r:embed="rId3"/>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0AF910-D0FB-4826-A653-2AB50708372E}">
      <dsp:nvSpPr>
        <dsp:cNvPr id="0" name=""/>
        <dsp:cNvSpPr/>
      </dsp:nvSpPr>
      <dsp:spPr>
        <a:xfrm>
          <a:off x="333883" y="4023360"/>
          <a:ext cx="7679309" cy="754380"/>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04DF-47E9-4478-8C2D-F43DE569EC9D}">
      <dsp:nvSpPr>
        <dsp:cNvPr id="0" name=""/>
        <dsp:cNvSpPr/>
      </dsp:nvSpPr>
      <dsp:spPr>
        <a:xfrm rot="5400000">
          <a:off x="-257688" y="443961"/>
          <a:ext cx="1717920" cy="1202544"/>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0" y="787545"/>
        <a:ext cx="1202544" cy="515376"/>
      </dsp:txXfrm>
    </dsp:sp>
    <dsp:sp modelId="{2DD94D3B-0860-4CC6-82DF-7814FEDE20C5}">
      <dsp:nvSpPr>
        <dsp:cNvPr id="0" name=""/>
        <dsp:cNvSpPr/>
      </dsp:nvSpPr>
      <dsp:spPr>
        <a:xfrm rot="5400000">
          <a:off x="4001008" y="-2783552"/>
          <a:ext cx="1459369" cy="7056298"/>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488950">
            <a:lnSpc>
              <a:spcPct val="90000"/>
            </a:lnSpc>
            <a:spcBef>
              <a:spcPct val="0"/>
            </a:spcBef>
            <a:spcAft>
              <a:spcPct val="15000"/>
            </a:spcAft>
            <a:buNone/>
          </a:pPr>
          <a:endParaRPr lang="en-US" sz="1800" kern="1200" dirty="0">
            <a:latin typeface="+mj-lt"/>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latin typeface="+mj-lt"/>
            </a:rPr>
            <a:t> Development and operationalization of Managed Care Organization programs to incentivize quality improvement. Programs include: Quality Withhold and Incentive Program, NH Directed MCO Alternative Payment Models, and Performance Based Member Auto Assignment Program.   </a:t>
          </a:r>
        </a:p>
        <a:p>
          <a:pPr marL="114300" lvl="1" indent="0" algn="l" defTabSz="622300">
            <a:lnSpc>
              <a:spcPct val="90000"/>
            </a:lnSpc>
            <a:spcBef>
              <a:spcPct val="0"/>
            </a:spcBef>
            <a:spcAft>
              <a:spcPct val="15000"/>
            </a:spcAft>
            <a:buNone/>
          </a:pPr>
          <a:endParaRPr lang="en-US" sz="1100" kern="1200" dirty="0"/>
        </a:p>
      </dsp:txBody>
      <dsp:txXfrm rot="-5400000">
        <a:off x="1202544" y="86153"/>
        <a:ext cx="6985057" cy="1316887"/>
      </dsp:txXfrm>
    </dsp:sp>
    <dsp:sp modelId="{D126D40F-3331-4D3E-94CC-A015D669EB42}">
      <dsp:nvSpPr>
        <dsp:cNvPr id="0" name=""/>
        <dsp:cNvSpPr/>
      </dsp:nvSpPr>
      <dsp:spPr>
        <a:xfrm rot="5400000">
          <a:off x="-257688" y="2193252"/>
          <a:ext cx="1717920" cy="1202544"/>
        </a:xfrm>
        <a:prstGeom prst="chevron">
          <a:avLst/>
        </a:prstGeom>
        <a:solidFill>
          <a:schemeClr val="accent2">
            <a:shade val="80000"/>
            <a:hueOff val="94511"/>
            <a:satOff val="-31438"/>
            <a:lumOff val="18867"/>
            <a:alphaOff val="0"/>
          </a:schemeClr>
        </a:solidFill>
        <a:ln w="25400" cap="flat" cmpd="sng" algn="ctr">
          <a:solidFill>
            <a:schemeClr val="accent2">
              <a:shade val="80000"/>
              <a:hueOff val="94511"/>
              <a:satOff val="-31438"/>
              <a:lumOff val="188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0" y="2536836"/>
        <a:ext cx="1202544" cy="515376"/>
      </dsp:txXfrm>
    </dsp:sp>
    <dsp:sp modelId="{2C76BF46-7338-4A71-9DCA-240513537EE9}">
      <dsp:nvSpPr>
        <dsp:cNvPr id="0" name=""/>
        <dsp:cNvSpPr/>
      </dsp:nvSpPr>
      <dsp:spPr>
        <a:xfrm rot="5400000">
          <a:off x="3964354" y="-1034260"/>
          <a:ext cx="1532677" cy="7056298"/>
        </a:xfrm>
        <a:prstGeom prst="round2SameRect">
          <a:avLst/>
        </a:prstGeom>
        <a:solidFill>
          <a:schemeClr val="lt1">
            <a:alpha val="90000"/>
            <a:hueOff val="0"/>
            <a:satOff val="0"/>
            <a:lumOff val="0"/>
            <a:alphaOff val="0"/>
          </a:schemeClr>
        </a:solidFill>
        <a:ln w="25400" cap="flat" cmpd="sng" algn="ctr">
          <a:solidFill>
            <a:schemeClr val="accent2">
              <a:shade val="80000"/>
              <a:hueOff val="94511"/>
              <a:satOff val="-31438"/>
              <a:lumOff val="188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57150" lvl="1" indent="0" algn="l" defTabSz="622300">
            <a:lnSpc>
              <a:spcPct val="100000"/>
            </a:lnSpc>
            <a:spcBef>
              <a:spcPct val="0"/>
            </a:spcBef>
            <a:spcAft>
              <a:spcPts val="0"/>
            </a:spcAft>
            <a:buChar char="•"/>
          </a:pPr>
          <a:r>
            <a:rPr lang="en-US" sz="1400" kern="1200" dirty="0">
              <a:latin typeface="+mj-lt"/>
            </a:rPr>
            <a:t> </a:t>
          </a:r>
          <a:r>
            <a:rPr lang="en-US" sz="1800" kern="1200" dirty="0">
              <a:latin typeface="+mj-lt"/>
            </a:rPr>
            <a:t>Development of a dynamic and robust qualitative review process that over the past three years and counting, has shown a 9% improvement in the statewide Quality Service Review Scores, indicating improved services and outcomes for individuals served by community mental health centers.</a:t>
          </a:r>
        </a:p>
      </dsp:txBody>
      <dsp:txXfrm rot="-5400000">
        <a:off x="1202544" y="1802369"/>
        <a:ext cx="6981479" cy="1383039"/>
      </dsp:txXfrm>
    </dsp:sp>
    <dsp:sp modelId="{BAAECA47-CFB4-4A8D-AE8C-41D3490DF5B3}">
      <dsp:nvSpPr>
        <dsp:cNvPr id="0" name=""/>
        <dsp:cNvSpPr/>
      </dsp:nvSpPr>
      <dsp:spPr>
        <a:xfrm rot="5400000">
          <a:off x="-257688" y="3734529"/>
          <a:ext cx="1717920" cy="1202544"/>
        </a:xfrm>
        <a:prstGeom prst="chevron">
          <a:avLst/>
        </a:prstGeom>
        <a:solidFill>
          <a:schemeClr val="accent2">
            <a:shade val="80000"/>
            <a:hueOff val="189023"/>
            <a:satOff val="-62876"/>
            <a:lumOff val="37734"/>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0" y="4078113"/>
        <a:ext cx="1202544" cy="515376"/>
      </dsp:txXfrm>
    </dsp:sp>
    <dsp:sp modelId="{8B1CC35F-277F-4F24-970B-1A2325A16784}">
      <dsp:nvSpPr>
        <dsp:cNvPr id="0" name=""/>
        <dsp:cNvSpPr/>
      </dsp:nvSpPr>
      <dsp:spPr>
        <a:xfrm rot="5400000">
          <a:off x="4172369" y="507015"/>
          <a:ext cx="1116648" cy="7056298"/>
        </a:xfrm>
        <a:prstGeom prst="round2SameRect">
          <a:avLst/>
        </a:prstGeom>
        <a:no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800100">
            <a:lnSpc>
              <a:spcPct val="90000"/>
            </a:lnSpc>
            <a:spcBef>
              <a:spcPct val="0"/>
            </a:spcBef>
            <a:spcAft>
              <a:spcPct val="15000"/>
            </a:spcAft>
            <a:buChar char="•"/>
          </a:pPr>
          <a:r>
            <a:rPr lang="en-US" sz="1800" kern="1200" dirty="0">
              <a:latin typeface="+mj-lt"/>
            </a:rPr>
            <a:t>Subject matter direction on development of standardized substance misuse related metrics and data integration across DHHS programs and Medicaid for monitoring and reporting quality, performance, and outcomes. </a:t>
          </a:r>
          <a:endParaRPr lang="en-US" sz="1800" kern="1200" dirty="0"/>
        </a:p>
      </dsp:txBody>
      <dsp:txXfrm rot="-5400000">
        <a:off x="1202544" y="3531350"/>
        <a:ext cx="7001788" cy="1007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3771-4C52-4C5A-9F76-0A4E64CE1BCD}">
      <dsp:nvSpPr>
        <dsp:cNvPr id="0" name=""/>
        <dsp:cNvSpPr/>
      </dsp:nvSpPr>
      <dsp:spPr>
        <a:xfrm>
          <a:off x="1746" y="0"/>
          <a:ext cx="2717486" cy="449847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400" kern="1200" baseline="0" dirty="0">
            <a:latin typeface="+mj-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baseline="0" dirty="0">
              <a:solidFill>
                <a:schemeClr val="tx1"/>
              </a:solidFill>
              <a:latin typeface="+mj-lt"/>
            </a:rPr>
            <a:t>Lack IT infrastructure to support comprehensive agency/provider service reviews with qualitative and quantitative data collection and analysis, to ensure meaningful reports and program oversight.</a:t>
          </a:r>
          <a:endParaRPr lang="en-US" sz="1600" kern="1200" dirty="0">
            <a:solidFill>
              <a:schemeClr val="tx1"/>
            </a:solidFill>
            <a:latin typeface="+mj-lt"/>
          </a:endParaRPr>
        </a:p>
        <a:p>
          <a:pPr>
            <a:spcBef>
              <a:spcPct val="0"/>
            </a:spcBef>
            <a:buNone/>
          </a:pPr>
          <a:endParaRPr lang="en-US" sz="1300" kern="1200" dirty="0"/>
        </a:p>
      </dsp:txBody>
      <dsp:txXfrm>
        <a:off x="1746" y="1799389"/>
        <a:ext cx="2717486" cy="1799389"/>
      </dsp:txXfrm>
    </dsp:sp>
    <dsp:sp modelId="{5C22D4AB-4C79-4E0D-B643-FA74F8B69CF3}">
      <dsp:nvSpPr>
        <dsp:cNvPr id="0" name=""/>
        <dsp:cNvSpPr/>
      </dsp:nvSpPr>
      <dsp:spPr>
        <a:xfrm>
          <a:off x="611493" y="269908"/>
          <a:ext cx="1497991" cy="14979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6D197-C091-4873-9F01-0337BF627E32}">
      <dsp:nvSpPr>
        <dsp:cNvPr id="0" name=""/>
        <dsp:cNvSpPr/>
      </dsp:nvSpPr>
      <dsp:spPr>
        <a:xfrm>
          <a:off x="2800757" y="0"/>
          <a:ext cx="2717486" cy="4498474"/>
        </a:xfrm>
        <a:prstGeom prst="roundRect">
          <a:avLst>
            <a:gd name="adj" fmla="val 10000"/>
          </a:avLst>
        </a:prstGeom>
        <a:solidFill>
          <a:schemeClr val="accent5">
            <a:hueOff val="2704067"/>
            <a:satOff val="31451"/>
            <a:lumOff val="-2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mj-lt"/>
            </a:rPr>
            <a:t>Highly skilled DHHS workforce needed for continued development of quality management, data analysis and reporting.</a:t>
          </a:r>
        </a:p>
      </dsp:txBody>
      <dsp:txXfrm>
        <a:off x="2800757" y="1799389"/>
        <a:ext cx="2717486" cy="1799389"/>
      </dsp:txXfrm>
    </dsp:sp>
    <dsp:sp modelId="{3F6A064A-245F-41E1-A68D-E0DE8CC886F9}">
      <dsp:nvSpPr>
        <dsp:cNvPr id="0" name=""/>
        <dsp:cNvSpPr/>
      </dsp:nvSpPr>
      <dsp:spPr>
        <a:xfrm>
          <a:off x="3410504" y="269908"/>
          <a:ext cx="1497991" cy="149799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B0FDB-1A56-4F84-BB39-76033F4553C4}">
      <dsp:nvSpPr>
        <dsp:cNvPr id="0" name=""/>
        <dsp:cNvSpPr/>
      </dsp:nvSpPr>
      <dsp:spPr>
        <a:xfrm>
          <a:off x="5601514" y="0"/>
          <a:ext cx="2717486" cy="4498474"/>
        </a:xfrm>
        <a:prstGeom prst="roundRect">
          <a:avLst>
            <a:gd name="adj" fmla="val 10000"/>
          </a:avLst>
        </a:prstGeom>
        <a:solidFill>
          <a:schemeClr val="accent5">
            <a:hueOff val="5408134"/>
            <a:satOff val="62903"/>
            <a:lumOff val="-4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a:solidFill>
                <a:schemeClr val="tx1"/>
              </a:solidFill>
              <a:latin typeface="+mj-lt"/>
            </a:rPr>
            <a:t>Increased Federal and State expectations on Quality without additional resources. </a:t>
          </a:r>
        </a:p>
        <a:p>
          <a:pPr>
            <a:spcBef>
              <a:spcPct val="0"/>
            </a:spcBef>
            <a:buNone/>
          </a:pPr>
          <a:endParaRPr lang="en-US" sz="1400" kern="1200" dirty="0"/>
        </a:p>
      </dsp:txBody>
      <dsp:txXfrm>
        <a:off x="5601514" y="1799389"/>
        <a:ext cx="2717486" cy="1799389"/>
      </dsp:txXfrm>
    </dsp:sp>
    <dsp:sp modelId="{90E3911A-DFB7-456F-A2CC-4656C2929544}">
      <dsp:nvSpPr>
        <dsp:cNvPr id="0" name=""/>
        <dsp:cNvSpPr/>
      </dsp:nvSpPr>
      <dsp:spPr>
        <a:xfrm>
          <a:off x="6179548" y="269908"/>
          <a:ext cx="1557926" cy="149799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CCFB4-C38B-47A7-A0FD-47BC19B8F3F0}">
      <dsp:nvSpPr>
        <dsp:cNvPr id="0" name=""/>
        <dsp:cNvSpPr/>
      </dsp:nvSpPr>
      <dsp:spPr>
        <a:xfrm>
          <a:off x="332760" y="3598779"/>
          <a:ext cx="7653480" cy="674771"/>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DCA7-1F9E-43A4-A0D9-36B67F7F891D}">
      <dsp:nvSpPr>
        <dsp:cNvPr id="0" name=""/>
        <dsp:cNvSpPr/>
      </dsp:nvSpPr>
      <dsp:spPr>
        <a:xfrm>
          <a:off x="0" y="387339"/>
          <a:ext cx="2743200" cy="219456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9DF93-CA57-4454-A04F-5507E8FBE9FF}">
      <dsp:nvSpPr>
        <dsp:cNvPr id="0" name=""/>
        <dsp:cNvSpPr/>
      </dsp:nvSpPr>
      <dsp:spPr>
        <a:xfrm>
          <a:off x="1823424" y="311150"/>
          <a:ext cx="5152049" cy="48756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Data systems enhancements to ensure cost containment and quality review</a:t>
          </a:r>
        </a:p>
      </dsp:txBody>
      <dsp:txXfrm>
        <a:off x="1847225" y="334951"/>
        <a:ext cx="5104447" cy="439958"/>
      </dsp:txXfrm>
    </dsp:sp>
    <dsp:sp modelId="{E67E41F4-05FD-4DA5-B51F-7D4A99108C5B}">
      <dsp:nvSpPr>
        <dsp:cNvPr id="0" name=""/>
        <dsp:cNvSpPr/>
      </dsp:nvSpPr>
      <dsp:spPr>
        <a:xfrm>
          <a:off x="1277944" y="844550"/>
          <a:ext cx="6383337" cy="487560"/>
        </a:xfrm>
        <a:prstGeom prst="roundRect">
          <a:avLst/>
        </a:prstGeom>
        <a:solidFill>
          <a:schemeClr val="lt1">
            <a:alpha val="90000"/>
            <a:hueOff val="0"/>
            <a:satOff val="0"/>
            <a:lumOff val="0"/>
            <a:alphaOff val="0"/>
          </a:schemeClr>
        </a:solidFill>
        <a:ln w="25400" cap="flat" cmpd="sng" algn="ctr">
          <a:solidFill>
            <a:schemeClr val="accent5">
              <a:hueOff val="1802711"/>
              <a:satOff val="20968"/>
              <a:lumOff val="-145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Quality and Performance Measures (Medicaid and Beyond)</a:t>
          </a:r>
        </a:p>
      </dsp:txBody>
      <dsp:txXfrm>
        <a:off x="1301745" y="868351"/>
        <a:ext cx="6335735" cy="439958"/>
      </dsp:txXfrm>
    </dsp:sp>
    <dsp:sp modelId="{C61AE15C-8115-44DC-BC68-0131C790F16C}">
      <dsp:nvSpPr>
        <dsp:cNvPr id="0" name=""/>
        <dsp:cNvSpPr/>
      </dsp:nvSpPr>
      <dsp:spPr>
        <a:xfrm>
          <a:off x="1764039" y="1377951"/>
          <a:ext cx="5135234" cy="487560"/>
        </a:xfrm>
        <a:prstGeom prst="roundRect">
          <a:avLst/>
        </a:prstGeom>
        <a:solidFill>
          <a:schemeClr val="lt1">
            <a:alpha val="90000"/>
            <a:hueOff val="0"/>
            <a:satOff val="0"/>
            <a:lumOff val="0"/>
            <a:alphaOff val="0"/>
          </a:schemeClr>
        </a:solidFill>
        <a:ln w="25400" cap="flat" cmpd="sng" algn="ctr">
          <a:solidFill>
            <a:schemeClr val="accent5">
              <a:hueOff val="3605423"/>
              <a:satOff val="41935"/>
              <a:lumOff val="-291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Enhanced Contract Management</a:t>
          </a:r>
        </a:p>
      </dsp:txBody>
      <dsp:txXfrm>
        <a:off x="1787840" y="1401752"/>
        <a:ext cx="5087632" cy="439958"/>
      </dsp:txXfrm>
    </dsp:sp>
    <dsp:sp modelId="{8915B28A-04AA-4DC3-A559-2F2B8C41D3FB}">
      <dsp:nvSpPr>
        <dsp:cNvPr id="0" name=""/>
        <dsp:cNvSpPr/>
      </dsp:nvSpPr>
      <dsp:spPr>
        <a:xfrm>
          <a:off x="1623826" y="1835148"/>
          <a:ext cx="5304502" cy="487560"/>
        </a:xfrm>
        <a:prstGeom prst="roundRect">
          <a:avLst/>
        </a:prstGeom>
        <a:solidFill>
          <a:schemeClr val="lt1">
            <a:alpha val="90000"/>
            <a:hueOff val="0"/>
            <a:satOff val="0"/>
            <a:lumOff val="0"/>
            <a:alphaOff val="0"/>
          </a:schemeClr>
        </a:solidFill>
        <a:ln w="25400" cap="flat" cmpd="sng" algn="ctr">
          <a:solidFill>
            <a:schemeClr val="accent5">
              <a:hueOff val="5408134"/>
              <a:satOff val="62903"/>
              <a:lumOff val="-4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In-house Strategic Planning Expertise</a:t>
          </a:r>
        </a:p>
      </dsp:txBody>
      <dsp:txXfrm>
        <a:off x="1647627" y="1858949"/>
        <a:ext cx="5256900" cy="439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DCA7-1F9E-43A4-A0D9-36B67F7F891D}">
      <dsp:nvSpPr>
        <dsp:cNvPr id="0" name=""/>
        <dsp:cNvSpPr/>
      </dsp:nvSpPr>
      <dsp:spPr>
        <a:xfrm flipV="1">
          <a:off x="0" y="158750"/>
          <a:ext cx="2825750" cy="22606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9C27D-C060-4FEF-A5B5-F67C1746B885}">
      <dsp:nvSpPr>
        <dsp:cNvPr id="0" name=""/>
        <dsp:cNvSpPr/>
      </dsp:nvSpPr>
      <dsp:spPr>
        <a:xfrm>
          <a:off x="1514726" y="311150"/>
          <a:ext cx="6279438" cy="100446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Fewer reviews, increased risk of undetected fraud, increased repeat audit findings, increase risk of poor Medicaid cost-containment</a:t>
          </a:r>
        </a:p>
      </dsp:txBody>
      <dsp:txXfrm>
        <a:off x="1563760" y="360184"/>
        <a:ext cx="6181370" cy="906397"/>
      </dsp:txXfrm>
    </dsp:sp>
    <dsp:sp modelId="{6DDECFB4-DEF1-4B2F-A074-B91A3044AA52}">
      <dsp:nvSpPr>
        <dsp:cNvPr id="0" name=""/>
        <dsp:cNvSpPr/>
      </dsp:nvSpPr>
      <dsp:spPr>
        <a:xfrm>
          <a:off x="1529126" y="1334382"/>
          <a:ext cx="6279438" cy="1004465"/>
        </a:xfrm>
        <a:prstGeom prst="roundRect">
          <a:avLst/>
        </a:prstGeom>
        <a:solidFill>
          <a:schemeClr val="lt1">
            <a:alpha val="90000"/>
            <a:hueOff val="0"/>
            <a:satOff val="0"/>
            <a:lumOff val="0"/>
            <a:alphaOff val="0"/>
          </a:schemeClr>
        </a:solidFill>
        <a:ln w="25400" cap="flat" cmpd="sng" algn="ctr">
          <a:solidFill>
            <a:schemeClr val="accent5">
              <a:hueOff val="5408134"/>
              <a:satOff val="62903"/>
              <a:lumOff val="-4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latin typeface="+mj-lt"/>
            </a:rPr>
            <a:t>Quality standards will necessarily decrease – fewer samples/lower distribution selected for review </a:t>
          </a:r>
        </a:p>
      </dsp:txBody>
      <dsp:txXfrm>
        <a:off x="1578160" y="1383416"/>
        <a:ext cx="6181370" cy="906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04DF-47E9-4478-8C2D-F43DE569EC9D}">
      <dsp:nvSpPr>
        <dsp:cNvPr id="0" name=""/>
        <dsp:cNvSpPr/>
      </dsp:nvSpPr>
      <dsp:spPr>
        <a:xfrm rot="5400000">
          <a:off x="-243583" y="527441"/>
          <a:ext cx="1623891" cy="1136724"/>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Recurring</a:t>
          </a:r>
        </a:p>
      </dsp:txBody>
      <dsp:txXfrm rot="-5400000">
        <a:off x="1" y="852219"/>
        <a:ext cx="1136724" cy="487167"/>
      </dsp:txXfrm>
    </dsp:sp>
    <dsp:sp modelId="{2DD94D3B-0860-4CC6-82DF-7814FEDE20C5}">
      <dsp:nvSpPr>
        <dsp:cNvPr id="0" name=""/>
        <dsp:cNvSpPr/>
      </dsp:nvSpPr>
      <dsp:spPr>
        <a:xfrm rot="5400000">
          <a:off x="3908305" y="-2749436"/>
          <a:ext cx="1578956" cy="7122118"/>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488950">
            <a:lnSpc>
              <a:spcPct val="90000"/>
            </a:lnSpc>
            <a:spcBef>
              <a:spcPct val="0"/>
            </a:spcBef>
            <a:spcAft>
              <a:spcPct val="15000"/>
            </a:spcAft>
            <a:buNone/>
          </a:pPr>
          <a:r>
            <a:rPr lang="en-US" sz="1800" kern="1200" dirty="0">
              <a:latin typeface="+mj-lt"/>
            </a:rPr>
            <a:t>Single Audit (LBA, KPMG) </a:t>
          </a:r>
        </a:p>
        <a:p>
          <a:pPr marL="57150" lvl="1" indent="0" algn="l" defTabSz="488950">
            <a:lnSpc>
              <a:spcPct val="90000"/>
            </a:lnSpc>
            <a:spcBef>
              <a:spcPct val="0"/>
            </a:spcBef>
            <a:spcAft>
              <a:spcPct val="15000"/>
            </a:spcAft>
            <a:buNone/>
          </a:pPr>
          <a:r>
            <a:rPr lang="en-US" sz="1800" kern="1200" dirty="0">
              <a:latin typeface="+mj-lt"/>
            </a:rPr>
            <a:t>CAFR Audit (LBA, KPMG)</a:t>
          </a:r>
        </a:p>
        <a:p>
          <a:pPr marL="57150" lvl="1" indent="0" algn="l" defTabSz="488950">
            <a:lnSpc>
              <a:spcPct val="90000"/>
            </a:lnSpc>
            <a:spcBef>
              <a:spcPct val="0"/>
            </a:spcBef>
            <a:spcAft>
              <a:spcPct val="15000"/>
            </a:spcAft>
            <a:buNone/>
          </a:pPr>
          <a:r>
            <a:rPr lang="en-US" sz="1800" kern="1200" dirty="0">
              <a:latin typeface="+mj-lt"/>
            </a:rPr>
            <a:t>Centers for Medicaid Services – Program Integrity (1x/3 years)</a:t>
          </a:r>
        </a:p>
        <a:p>
          <a:pPr marL="57150" lvl="1" indent="0" algn="l" defTabSz="488950">
            <a:lnSpc>
              <a:spcPct val="90000"/>
            </a:lnSpc>
            <a:spcBef>
              <a:spcPct val="0"/>
            </a:spcBef>
            <a:spcAft>
              <a:spcPct val="15000"/>
            </a:spcAft>
            <a:buNone/>
          </a:pPr>
          <a:r>
            <a:rPr lang="en-US" sz="1800" kern="1200" dirty="0">
              <a:latin typeface="+mj-lt"/>
            </a:rPr>
            <a:t>Payment Error Rate Measurement (PERM) (1x/3 years)</a:t>
          </a:r>
        </a:p>
      </dsp:txBody>
      <dsp:txXfrm rot="-5400000">
        <a:off x="1136724" y="99223"/>
        <a:ext cx="7045040" cy="1424800"/>
      </dsp:txXfrm>
    </dsp:sp>
    <dsp:sp modelId="{034C807A-FADE-45A1-B1D3-9722C85EBB08}">
      <dsp:nvSpPr>
        <dsp:cNvPr id="0" name=""/>
        <dsp:cNvSpPr/>
      </dsp:nvSpPr>
      <dsp:spPr>
        <a:xfrm rot="5400000">
          <a:off x="-243583" y="2188587"/>
          <a:ext cx="1623891" cy="1136724"/>
        </a:xfrm>
        <a:prstGeom prst="chevron">
          <a:avLst/>
        </a:prstGeom>
        <a:solidFill>
          <a:schemeClr val="accent2">
            <a:shade val="80000"/>
            <a:hueOff val="94511"/>
            <a:satOff val="-31438"/>
            <a:lumOff val="18867"/>
            <a:alphaOff val="0"/>
          </a:schemeClr>
        </a:solidFill>
        <a:ln w="25400" cap="flat" cmpd="sng" algn="ctr">
          <a:solidFill>
            <a:schemeClr val="accent2">
              <a:shade val="80000"/>
              <a:hueOff val="94511"/>
              <a:satOff val="-31438"/>
              <a:lumOff val="188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One-Off</a:t>
          </a:r>
        </a:p>
      </dsp:txBody>
      <dsp:txXfrm rot="-5400000">
        <a:off x="1" y="2513365"/>
        <a:ext cx="1136724" cy="487167"/>
      </dsp:txXfrm>
    </dsp:sp>
    <dsp:sp modelId="{A205F785-092E-49EB-AFEE-411CF67BE7AA}">
      <dsp:nvSpPr>
        <dsp:cNvPr id="0" name=""/>
        <dsp:cNvSpPr/>
      </dsp:nvSpPr>
      <dsp:spPr>
        <a:xfrm rot="5400000">
          <a:off x="3928115" y="-1077888"/>
          <a:ext cx="1508710" cy="7122118"/>
        </a:xfrm>
        <a:prstGeom prst="round2SameRect">
          <a:avLst/>
        </a:prstGeom>
        <a:solidFill>
          <a:schemeClr val="lt1">
            <a:alpha val="90000"/>
            <a:hueOff val="0"/>
            <a:satOff val="0"/>
            <a:lumOff val="0"/>
            <a:alphaOff val="0"/>
          </a:schemeClr>
        </a:solidFill>
        <a:ln w="25400" cap="flat" cmpd="sng" algn="ctr">
          <a:solidFill>
            <a:schemeClr val="accent2">
              <a:shade val="80000"/>
              <a:hueOff val="94511"/>
              <a:satOff val="-31438"/>
              <a:lumOff val="188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mj-lt"/>
          </a:endParaRP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latin typeface="+mj-lt"/>
            </a:rPr>
            <a:t>OIG – Criminal Background check requirements for child care</a:t>
          </a:r>
        </a:p>
        <a:p>
          <a:pPr marL="171450" lvl="1" indent="-171450" algn="l" defTabSz="800100">
            <a:lnSpc>
              <a:spcPct val="90000"/>
            </a:lnSpc>
            <a:spcBef>
              <a:spcPct val="0"/>
            </a:spcBef>
            <a:spcAft>
              <a:spcPct val="15000"/>
            </a:spcAft>
            <a:buChar char="•"/>
          </a:pPr>
          <a:r>
            <a:rPr lang="en-US" sz="1800" kern="1200" dirty="0">
              <a:latin typeface="+mj-lt"/>
            </a:rPr>
            <a:t>Title IV E Eligibility for Foster Care</a:t>
          </a:r>
        </a:p>
        <a:p>
          <a:pPr marL="171450" lvl="1" indent="-171450" algn="l" defTabSz="800100">
            <a:lnSpc>
              <a:spcPct val="90000"/>
            </a:lnSpc>
            <a:spcBef>
              <a:spcPct val="0"/>
            </a:spcBef>
            <a:spcAft>
              <a:spcPct val="15000"/>
            </a:spcAft>
            <a:buChar char="•"/>
          </a:pPr>
          <a:r>
            <a:rPr lang="en-US" sz="1800" kern="1200" dirty="0">
              <a:latin typeface="+mj-lt"/>
            </a:rPr>
            <a:t>HRSA – Maternal &amp; Child Health Care</a:t>
          </a:r>
        </a:p>
        <a:p>
          <a:pPr marL="171450" lvl="1" indent="-171450" algn="l" defTabSz="800100">
            <a:lnSpc>
              <a:spcPct val="90000"/>
            </a:lnSpc>
            <a:spcBef>
              <a:spcPct val="0"/>
            </a:spcBef>
            <a:spcAft>
              <a:spcPct val="15000"/>
            </a:spcAft>
            <a:buChar char="•"/>
          </a:pPr>
          <a:r>
            <a:rPr lang="en-US" sz="1800" kern="1200" dirty="0">
              <a:latin typeface="+mj-lt"/>
            </a:rPr>
            <a:t>HUD – Continuum of Care Program</a:t>
          </a:r>
        </a:p>
        <a:p>
          <a:pPr marL="171450" lvl="1" indent="-171450" algn="l" defTabSz="800100">
            <a:lnSpc>
              <a:spcPct val="90000"/>
            </a:lnSpc>
            <a:spcBef>
              <a:spcPct val="0"/>
            </a:spcBef>
            <a:spcAft>
              <a:spcPct val="15000"/>
            </a:spcAft>
            <a:buChar char="•"/>
          </a:pPr>
          <a:r>
            <a:rPr lang="en-US" sz="1800" kern="1200" dirty="0">
              <a:latin typeface="+mj-lt"/>
            </a:rPr>
            <a:t>OIG – SUD program (in progress)</a:t>
          </a:r>
          <a:endParaRPr lang="en-US" sz="3600" kern="1200" dirty="0">
            <a:latin typeface="+mj-lt"/>
          </a:endParaRPr>
        </a:p>
        <a:p>
          <a:pPr marL="114300" lvl="1" indent="-114300" algn="l" defTabSz="622300">
            <a:lnSpc>
              <a:spcPct val="90000"/>
            </a:lnSpc>
            <a:spcBef>
              <a:spcPct val="0"/>
            </a:spcBef>
            <a:spcAft>
              <a:spcPct val="15000"/>
            </a:spcAft>
            <a:buChar char="•"/>
          </a:pPr>
          <a:endParaRPr lang="en-US" sz="1400" kern="1200" dirty="0">
            <a:latin typeface="+mj-lt"/>
          </a:endParaRPr>
        </a:p>
        <a:p>
          <a:pPr marL="114300" lvl="1" indent="-114300" algn="l" defTabSz="622300">
            <a:lnSpc>
              <a:spcPct val="90000"/>
            </a:lnSpc>
            <a:spcBef>
              <a:spcPct val="0"/>
            </a:spcBef>
            <a:spcAft>
              <a:spcPct val="15000"/>
            </a:spcAft>
            <a:buChar char="•"/>
          </a:pPr>
          <a:endParaRPr lang="en-US" sz="1400" kern="1200" dirty="0">
            <a:latin typeface="+mj-lt"/>
          </a:endParaRPr>
        </a:p>
      </dsp:txBody>
      <dsp:txXfrm rot="-5400000">
        <a:off x="1121412" y="1802464"/>
        <a:ext cx="7048469" cy="1361412"/>
      </dsp:txXfrm>
    </dsp:sp>
    <dsp:sp modelId="{D126D40F-3331-4D3E-94CC-A015D669EB42}">
      <dsp:nvSpPr>
        <dsp:cNvPr id="0" name=""/>
        <dsp:cNvSpPr/>
      </dsp:nvSpPr>
      <dsp:spPr>
        <a:xfrm rot="5400000">
          <a:off x="-243583" y="3829365"/>
          <a:ext cx="1623891" cy="1136724"/>
        </a:xfrm>
        <a:prstGeom prst="chevron">
          <a:avLst/>
        </a:prstGeom>
        <a:solidFill>
          <a:schemeClr val="accent2">
            <a:shade val="80000"/>
            <a:hueOff val="189023"/>
            <a:satOff val="-62876"/>
            <a:lumOff val="37734"/>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LBA</a:t>
          </a:r>
        </a:p>
      </dsp:txBody>
      <dsp:txXfrm rot="-5400000">
        <a:off x="1" y="4154143"/>
        <a:ext cx="1136724" cy="487167"/>
      </dsp:txXfrm>
    </dsp:sp>
    <dsp:sp modelId="{2C76BF46-7338-4A71-9DCA-240513537EE9}">
      <dsp:nvSpPr>
        <dsp:cNvPr id="0" name=""/>
        <dsp:cNvSpPr/>
      </dsp:nvSpPr>
      <dsp:spPr>
        <a:xfrm rot="5400000">
          <a:off x="4030662" y="530343"/>
          <a:ext cx="1334242" cy="7122118"/>
        </a:xfrm>
        <a:prstGeom prst="round2SameRect">
          <a:avLst/>
        </a:prstGeom>
        <a:solidFill>
          <a:schemeClr val="lt1">
            <a:alpha val="90000"/>
            <a:hueOff val="0"/>
            <a:satOff val="0"/>
            <a:lumOff val="0"/>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800100">
            <a:lnSpc>
              <a:spcPct val="100000"/>
            </a:lnSpc>
            <a:spcBef>
              <a:spcPct val="0"/>
            </a:spcBef>
            <a:spcAft>
              <a:spcPts val="0"/>
            </a:spcAft>
            <a:buChar char="•"/>
          </a:pPr>
          <a:r>
            <a:rPr lang="en-US" sz="1800" kern="1200" dirty="0">
              <a:latin typeface="+mj-lt"/>
            </a:rPr>
            <a:t>Bureau of Developmental Services, Unspent Appropriations (2016)</a:t>
          </a:r>
        </a:p>
        <a:p>
          <a:pPr marL="57150" lvl="1" indent="0" algn="l" defTabSz="800100">
            <a:lnSpc>
              <a:spcPct val="100000"/>
            </a:lnSpc>
            <a:spcBef>
              <a:spcPct val="0"/>
            </a:spcBef>
            <a:spcAft>
              <a:spcPts val="0"/>
            </a:spcAft>
            <a:buChar char="•"/>
          </a:pPr>
          <a:r>
            <a:rPr lang="en-US" sz="1800" kern="1200" dirty="0">
              <a:latin typeface="+mj-lt"/>
            </a:rPr>
            <a:t>Internal Control Review of Medicaid Eligibility (2016)</a:t>
          </a:r>
        </a:p>
        <a:p>
          <a:pPr marL="57150" lvl="1" indent="0" algn="l" defTabSz="800100">
            <a:lnSpc>
              <a:spcPct val="100000"/>
            </a:lnSpc>
            <a:spcBef>
              <a:spcPct val="0"/>
            </a:spcBef>
            <a:spcAft>
              <a:spcPts val="0"/>
            </a:spcAft>
            <a:buChar char="•"/>
          </a:pPr>
          <a:r>
            <a:rPr lang="en-US" sz="1800" kern="1200" dirty="0">
              <a:latin typeface="+mj-lt"/>
            </a:rPr>
            <a:t>Therapeutic Cannabis Program ID Card Timeliness (2019)</a:t>
          </a:r>
        </a:p>
        <a:p>
          <a:pPr marL="57150" lvl="1" indent="0" algn="l" defTabSz="800100">
            <a:lnSpc>
              <a:spcPct val="100000"/>
            </a:lnSpc>
            <a:spcBef>
              <a:spcPct val="0"/>
            </a:spcBef>
            <a:spcAft>
              <a:spcPts val="0"/>
            </a:spcAft>
            <a:buChar char="•"/>
          </a:pPr>
          <a:r>
            <a:rPr lang="en-US" sz="1800" kern="1200" dirty="0">
              <a:latin typeface="+mj-lt"/>
            </a:rPr>
            <a:t>New Hampshire Hospital (2020, Financial Audit)</a:t>
          </a:r>
        </a:p>
        <a:p>
          <a:pPr marL="57150" lvl="1" indent="0" algn="l" defTabSz="800100">
            <a:lnSpc>
              <a:spcPct val="100000"/>
            </a:lnSpc>
            <a:spcBef>
              <a:spcPct val="0"/>
            </a:spcBef>
            <a:spcAft>
              <a:spcPts val="0"/>
            </a:spcAft>
            <a:buChar char="•"/>
          </a:pPr>
          <a:r>
            <a:rPr lang="en-US" sz="1800" kern="1200" dirty="0">
              <a:latin typeface="+mj-lt"/>
            </a:rPr>
            <a:t>Sununu Youth Services Center (2021, In progress)</a:t>
          </a:r>
        </a:p>
      </dsp:txBody>
      <dsp:txXfrm rot="-5400000">
        <a:off x="1136724" y="3489413"/>
        <a:ext cx="7056986" cy="1203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04DF-47E9-4478-8C2D-F43DE569EC9D}">
      <dsp:nvSpPr>
        <dsp:cNvPr id="0" name=""/>
        <dsp:cNvSpPr/>
      </dsp:nvSpPr>
      <dsp:spPr>
        <a:xfrm rot="5400000">
          <a:off x="-236341" y="515477"/>
          <a:ext cx="1575607" cy="1102925"/>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Recurring</a:t>
          </a:r>
        </a:p>
      </dsp:txBody>
      <dsp:txXfrm rot="-5400000">
        <a:off x="1" y="830599"/>
        <a:ext cx="1102925" cy="472682"/>
      </dsp:txXfrm>
    </dsp:sp>
    <dsp:sp modelId="{2DD94D3B-0860-4CC6-82DF-7814FEDE20C5}">
      <dsp:nvSpPr>
        <dsp:cNvPr id="0" name=""/>
        <dsp:cNvSpPr/>
      </dsp:nvSpPr>
      <dsp:spPr>
        <a:xfrm rot="5400000">
          <a:off x="3914477" y="-2786481"/>
          <a:ext cx="1532813" cy="7155917"/>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488950">
            <a:lnSpc>
              <a:spcPct val="90000"/>
            </a:lnSpc>
            <a:spcBef>
              <a:spcPct val="0"/>
            </a:spcBef>
            <a:spcAft>
              <a:spcPct val="15000"/>
            </a:spcAft>
            <a:buNone/>
          </a:pPr>
          <a:r>
            <a:rPr lang="en-US" sz="1800" kern="1200" dirty="0">
              <a:latin typeface="+mj-lt"/>
            </a:rPr>
            <a:t>Single Audit Finding: Noncompliance with the maintenance of effort requirements included in the PHEP and HPP program notice of award. Questioned Costs: $544,000 including match amounts.</a:t>
          </a:r>
        </a:p>
        <a:p>
          <a:pPr marL="57150" lvl="1" indent="0" algn="l" defTabSz="488950">
            <a:lnSpc>
              <a:spcPct val="90000"/>
            </a:lnSpc>
            <a:spcBef>
              <a:spcPct val="0"/>
            </a:spcBef>
            <a:spcAft>
              <a:spcPct val="15000"/>
            </a:spcAft>
            <a:buNone/>
          </a:pPr>
          <a:r>
            <a:rPr lang="en-US" sz="1800" kern="1200" dirty="0">
              <a:latin typeface="+mj-lt"/>
            </a:rPr>
            <a:t>Current Status: Worked with program area, DAS, and CDC partners and reduced overpayment amount to $51,000.</a:t>
          </a:r>
        </a:p>
      </dsp:txBody>
      <dsp:txXfrm rot="-5400000">
        <a:off x="1102925" y="99897"/>
        <a:ext cx="7081091" cy="1383161"/>
      </dsp:txXfrm>
    </dsp:sp>
    <dsp:sp modelId="{034C807A-FADE-45A1-B1D3-9722C85EBB08}">
      <dsp:nvSpPr>
        <dsp:cNvPr id="0" name=""/>
        <dsp:cNvSpPr/>
      </dsp:nvSpPr>
      <dsp:spPr>
        <a:xfrm rot="5400000">
          <a:off x="-236341" y="2085978"/>
          <a:ext cx="1575607" cy="1102925"/>
        </a:xfrm>
        <a:prstGeom prst="chevron">
          <a:avLst/>
        </a:prstGeom>
        <a:solidFill>
          <a:schemeClr val="accent2">
            <a:shade val="80000"/>
            <a:hueOff val="94511"/>
            <a:satOff val="-31438"/>
            <a:lumOff val="18867"/>
            <a:alphaOff val="0"/>
          </a:schemeClr>
        </a:solidFill>
        <a:ln w="25400" cap="flat" cmpd="sng" algn="ctr">
          <a:solidFill>
            <a:schemeClr val="accent2">
              <a:shade val="80000"/>
              <a:hueOff val="94511"/>
              <a:satOff val="-31438"/>
              <a:lumOff val="188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One-Off</a:t>
          </a:r>
        </a:p>
      </dsp:txBody>
      <dsp:txXfrm rot="-5400000">
        <a:off x="1" y="2401100"/>
        <a:ext cx="1102925" cy="472682"/>
      </dsp:txXfrm>
    </dsp:sp>
    <dsp:sp modelId="{A205F785-092E-49EB-AFEE-411CF67BE7AA}">
      <dsp:nvSpPr>
        <dsp:cNvPr id="0" name=""/>
        <dsp:cNvSpPr/>
      </dsp:nvSpPr>
      <dsp:spPr>
        <a:xfrm rot="5400000">
          <a:off x="3990211" y="-1182816"/>
          <a:ext cx="1381345" cy="7155917"/>
        </a:xfrm>
        <a:prstGeom prst="round2SameRect">
          <a:avLst/>
        </a:prstGeom>
        <a:solidFill>
          <a:schemeClr val="lt1">
            <a:alpha val="90000"/>
            <a:hueOff val="0"/>
            <a:satOff val="0"/>
            <a:lumOff val="0"/>
            <a:alphaOff val="0"/>
          </a:schemeClr>
        </a:solidFill>
        <a:ln w="25400" cap="flat" cmpd="sng" algn="ctr">
          <a:solidFill>
            <a:schemeClr val="accent2">
              <a:shade val="80000"/>
              <a:hueOff val="94511"/>
              <a:satOff val="-31438"/>
              <a:lumOff val="188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latin typeface="+mj-lt"/>
            </a:rPr>
            <a:t>HUD Audit Finding: </a:t>
          </a:r>
          <a:r>
            <a:rPr lang="en-US" sz="1800" b="0" kern="1200" dirty="0" err="1">
              <a:latin typeface="+mj-lt"/>
            </a:rPr>
            <a:t>Subrecipients</a:t>
          </a:r>
          <a:r>
            <a:rPr lang="en-US" sz="1800" b="0" kern="1200" dirty="0">
              <a:latin typeface="+mj-lt"/>
            </a:rPr>
            <a:t> </a:t>
          </a:r>
          <a:r>
            <a:rPr lang="en-US" sz="1800" kern="1200" dirty="0">
              <a:latin typeface="+mj-lt"/>
            </a:rPr>
            <a:t>may not operate their program in compliance with regulatory requirements because the State has not completed and distributed program policies. </a:t>
          </a:r>
        </a:p>
        <a:p>
          <a:pPr marL="171450" lvl="1" indent="-171450" algn="l" defTabSz="800100">
            <a:lnSpc>
              <a:spcPct val="90000"/>
            </a:lnSpc>
            <a:spcBef>
              <a:spcPct val="0"/>
            </a:spcBef>
            <a:spcAft>
              <a:spcPct val="15000"/>
            </a:spcAft>
            <a:buChar char="•"/>
          </a:pPr>
          <a:r>
            <a:rPr lang="en-US" sz="1800" kern="1200" dirty="0">
              <a:latin typeface="+mj-lt"/>
            </a:rPr>
            <a:t>BHS ensure </a:t>
          </a:r>
          <a:r>
            <a:rPr lang="en-US" sz="1800" kern="1200" dirty="0" err="1">
              <a:latin typeface="+mj-lt"/>
            </a:rPr>
            <a:t>subrecipient</a:t>
          </a:r>
          <a:r>
            <a:rPr lang="en-US" sz="1800" kern="1200" dirty="0">
              <a:latin typeface="+mj-lt"/>
            </a:rPr>
            <a:t> agencies had the policy manual describing the disability determination process on pages 7-11 and page 32. </a:t>
          </a:r>
        </a:p>
      </dsp:txBody>
      <dsp:txXfrm rot="-5400000">
        <a:off x="1102925" y="1771902"/>
        <a:ext cx="7088485" cy="1246481"/>
      </dsp:txXfrm>
    </dsp:sp>
    <dsp:sp modelId="{D126D40F-3331-4D3E-94CC-A015D669EB42}">
      <dsp:nvSpPr>
        <dsp:cNvPr id="0" name=""/>
        <dsp:cNvSpPr/>
      </dsp:nvSpPr>
      <dsp:spPr>
        <a:xfrm rot="5400000">
          <a:off x="-236341" y="3870407"/>
          <a:ext cx="1575607" cy="1102925"/>
        </a:xfrm>
        <a:prstGeom prst="chevron">
          <a:avLst/>
        </a:prstGeom>
        <a:solidFill>
          <a:schemeClr val="accent2">
            <a:shade val="80000"/>
            <a:hueOff val="189023"/>
            <a:satOff val="-62876"/>
            <a:lumOff val="37734"/>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LBA</a:t>
          </a:r>
        </a:p>
      </dsp:txBody>
      <dsp:txXfrm rot="-5400000">
        <a:off x="1" y="4185529"/>
        <a:ext cx="1102925" cy="472682"/>
      </dsp:txXfrm>
    </dsp:sp>
    <dsp:sp modelId="{2C76BF46-7338-4A71-9DCA-240513537EE9}">
      <dsp:nvSpPr>
        <dsp:cNvPr id="0" name=""/>
        <dsp:cNvSpPr/>
      </dsp:nvSpPr>
      <dsp:spPr>
        <a:xfrm rot="5400000">
          <a:off x="3844746" y="543108"/>
          <a:ext cx="1672274" cy="7155917"/>
        </a:xfrm>
        <a:prstGeom prst="round2SameRect">
          <a:avLst/>
        </a:prstGeom>
        <a:solidFill>
          <a:schemeClr val="lt1">
            <a:alpha val="90000"/>
            <a:hueOff val="0"/>
            <a:satOff val="0"/>
            <a:lumOff val="0"/>
            <a:alphaOff val="0"/>
          </a:schemeClr>
        </a:solidFill>
        <a:ln w="25400" cap="flat" cmpd="sng" algn="ctr">
          <a:solidFill>
            <a:schemeClr val="accent2">
              <a:shade val="80000"/>
              <a:hueOff val="189023"/>
              <a:satOff val="-62876"/>
              <a:lumOff val="377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800100">
            <a:lnSpc>
              <a:spcPct val="100000"/>
            </a:lnSpc>
            <a:spcBef>
              <a:spcPct val="0"/>
            </a:spcBef>
            <a:spcAft>
              <a:spcPts val="0"/>
            </a:spcAft>
            <a:buChar char="•"/>
          </a:pPr>
          <a:r>
            <a:rPr lang="en-US" sz="1800" kern="1200" dirty="0">
              <a:latin typeface="+mj-lt"/>
            </a:rPr>
            <a:t>New Hampshire Hospital Audit Finding: The Hospital does not have a formal risk assessment process in place for its financial accounting and reporting functions including an information technology security assessment. </a:t>
          </a:r>
        </a:p>
        <a:p>
          <a:pPr marL="57150" lvl="1" indent="0" algn="l" defTabSz="800100">
            <a:lnSpc>
              <a:spcPct val="100000"/>
            </a:lnSpc>
            <a:spcBef>
              <a:spcPct val="0"/>
            </a:spcBef>
            <a:spcAft>
              <a:spcPts val="0"/>
            </a:spcAft>
            <a:buChar char="•"/>
          </a:pPr>
          <a:r>
            <a:rPr lang="en-US" sz="1800" kern="1200" dirty="0">
              <a:latin typeface="+mj-lt"/>
            </a:rPr>
            <a:t>Current Status: The Hospital is reviewing mechanisms for an appropriate risk assessment process and will update on Transparent NH.</a:t>
          </a:r>
        </a:p>
      </dsp:txBody>
      <dsp:txXfrm rot="-5400000">
        <a:off x="1102925" y="3366563"/>
        <a:ext cx="7074283" cy="1509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D28F5-4FD0-4161-AF0E-26FC5201A87A}">
      <dsp:nvSpPr>
        <dsp:cNvPr id="0" name=""/>
        <dsp:cNvSpPr/>
      </dsp:nvSpPr>
      <dsp:spPr>
        <a:xfrm>
          <a:off x="2584" y="166227"/>
          <a:ext cx="2520032" cy="374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2584" y="166227"/>
        <a:ext cx="2520032" cy="374400"/>
      </dsp:txXfrm>
    </dsp:sp>
    <dsp:sp modelId="{D5D5DB45-94AC-4C92-9690-141D3C60EEA1}">
      <dsp:nvSpPr>
        <dsp:cNvPr id="0" name=""/>
        <dsp:cNvSpPr/>
      </dsp:nvSpPr>
      <dsp:spPr>
        <a:xfrm>
          <a:off x="2584" y="540627"/>
          <a:ext cx="2520032" cy="432234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1125" lvl="1" indent="-111125" algn="l" defTabSz="577850">
            <a:lnSpc>
              <a:spcPct val="90000"/>
            </a:lnSpc>
            <a:spcBef>
              <a:spcPct val="0"/>
            </a:spcBef>
            <a:spcAft>
              <a:spcPct val="15000"/>
            </a:spcAft>
            <a:buChar char="•"/>
          </a:pPr>
          <a:r>
            <a:rPr lang="en-US" sz="1300" kern="1200" dirty="0">
              <a:solidFill>
                <a:schemeClr val="tx1"/>
              </a:solidFill>
            </a:rPr>
            <a:t>CMS MARS-E</a:t>
          </a:r>
        </a:p>
        <a:p>
          <a:pPr marL="341313" lvl="1" indent="-111125" algn="l" defTabSz="577850">
            <a:lnSpc>
              <a:spcPct val="90000"/>
            </a:lnSpc>
            <a:spcBef>
              <a:spcPct val="0"/>
            </a:spcBef>
            <a:spcAft>
              <a:spcPct val="15000"/>
            </a:spcAft>
            <a:buChar char="•"/>
          </a:pPr>
          <a:r>
            <a:rPr lang="en-US" sz="1300" kern="1200" dirty="0">
              <a:solidFill>
                <a:schemeClr val="tx1"/>
              </a:solidFill>
            </a:rPr>
            <a:t>100+ Findings</a:t>
          </a:r>
        </a:p>
        <a:p>
          <a:pPr marL="341313" lvl="1" indent="-111125" algn="l" defTabSz="577850">
            <a:lnSpc>
              <a:spcPct val="90000"/>
            </a:lnSpc>
            <a:spcBef>
              <a:spcPct val="0"/>
            </a:spcBef>
            <a:spcAft>
              <a:spcPct val="15000"/>
            </a:spcAft>
            <a:buChar char="•"/>
          </a:pPr>
          <a:r>
            <a:rPr lang="en-US" sz="1300" kern="1200" dirty="0">
              <a:solidFill>
                <a:schemeClr val="tx1"/>
              </a:solidFill>
            </a:rPr>
            <a:t>One of the Findings: The Department does not have a Data Classification Policy</a:t>
          </a:r>
        </a:p>
        <a:p>
          <a:pPr marL="114300" lvl="1" indent="0" algn="l" defTabSz="577850">
            <a:lnSpc>
              <a:spcPct val="90000"/>
            </a:lnSpc>
            <a:spcBef>
              <a:spcPct val="0"/>
            </a:spcBef>
            <a:spcAft>
              <a:spcPct val="15000"/>
            </a:spcAft>
            <a:buChar char="•"/>
          </a:pP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a:solidFill>
                <a:schemeClr val="tx1"/>
              </a:solidFill>
            </a:rPr>
            <a:t>IRS Federal Tax Information (FTI)</a:t>
          </a:r>
        </a:p>
        <a:p>
          <a:pPr marL="341313" lvl="1" indent="-111125" algn="l" defTabSz="577850">
            <a:lnSpc>
              <a:spcPct val="90000"/>
            </a:lnSpc>
            <a:spcBef>
              <a:spcPct val="0"/>
            </a:spcBef>
            <a:spcAft>
              <a:spcPct val="15000"/>
            </a:spcAft>
            <a:buChar char="•"/>
          </a:pPr>
          <a:r>
            <a:rPr lang="en-US" sz="1300" kern="1200" dirty="0">
              <a:solidFill>
                <a:schemeClr val="tx1"/>
              </a:solidFill>
            </a:rPr>
            <a:t>100’s of Findings:</a:t>
          </a:r>
        </a:p>
        <a:p>
          <a:pPr marL="341313" lvl="1" indent="-111125" algn="l" defTabSz="577850">
            <a:lnSpc>
              <a:spcPct val="90000"/>
            </a:lnSpc>
            <a:spcBef>
              <a:spcPct val="0"/>
            </a:spcBef>
            <a:spcAft>
              <a:spcPct val="15000"/>
            </a:spcAft>
            <a:buChar char="•"/>
          </a:pPr>
          <a:r>
            <a:rPr lang="en-US" sz="1300" kern="1200" dirty="0">
              <a:solidFill>
                <a:schemeClr val="tx1"/>
              </a:solidFill>
            </a:rPr>
            <a:t>Most findings are the result of the Department not having an FTI system for the Bureau of Family Assistance</a:t>
          </a:r>
        </a:p>
        <a:p>
          <a:pPr marL="114300" lvl="1" indent="-114300" algn="l" defTabSz="577850">
            <a:lnSpc>
              <a:spcPct val="90000"/>
            </a:lnSpc>
            <a:spcBef>
              <a:spcPct val="0"/>
            </a:spcBef>
            <a:spcAft>
              <a:spcPct val="15000"/>
            </a:spcAft>
            <a:buChar char="•"/>
          </a:pP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a:solidFill>
                <a:schemeClr val="tx1"/>
              </a:solidFill>
            </a:rPr>
            <a:t>FBI Criminal Justice Information (CJI)</a:t>
          </a:r>
        </a:p>
        <a:p>
          <a:pPr marL="341313" lvl="1" indent="-111125" algn="l" defTabSz="577850">
            <a:lnSpc>
              <a:spcPct val="90000"/>
            </a:lnSpc>
            <a:spcBef>
              <a:spcPct val="0"/>
            </a:spcBef>
            <a:spcAft>
              <a:spcPct val="15000"/>
            </a:spcAft>
            <a:buChar char="•"/>
          </a:pPr>
          <a:r>
            <a:rPr lang="en-US" sz="1300" kern="1200" dirty="0">
              <a:solidFill>
                <a:schemeClr val="tx1"/>
              </a:solidFill>
            </a:rPr>
            <a:t>Numerous Findings</a:t>
          </a:r>
        </a:p>
        <a:p>
          <a:pPr marL="341313" lvl="1" indent="-111125" algn="l" defTabSz="577850">
            <a:lnSpc>
              <a:spcPct val="90000"/>
            </a:lnSpc>
            <a:spcBef>
              <a:spcPct val="0"/>
            </a:spcBef>
            <a:spcAft>
              <a:spcPct val="15000"/>
            </a:spcAft>
            <a:buChar char="•"/>
          </a:pPr>
          <a:r>
            <a:rPr lang="en-US" sz="1300" kern="1200" dirty="0">
              <a:solidFill>
                <a:schemeClr val="tx1"/>
              </a:solidFill>
            </a:rPr>
            <a:t>One of the Findings: Access Databases cannot be used to store CJI.</a:t>
          </a:r>
        </a:p>
      </dsp:txBody>
      <dsp:txXfrm>
        <a:off x="2584" y="540627"/>
        <a:ext cx="2520032" cy="4322345"/>
      </dsp:txXfrm>
    </dsp:sp>
    <dsp:sp modelId="{774BAFEE-BBE4-4BDC-BF52-10B922BCC262}">
      <dsp:nvSpPr>
        <dsp:cNvPr id="0" name=""/>
        <dsp:cNvSpPr/>
      </dsp:nvSpPr>
      <dsp:spPr>
        <a:xfrm>
          <a:off x="2875421" y="166227"/>
          <a:ext cx="2520032" cy="374400"/>
        </a:xfrm>
        <a:prstGeom prst="rect">
          <a:avLst/>
        </a:prstGeom>
        <a:solidFill>
          <a:schemeClr val="accent5">
            <a:hueOff val="2704067"/>
            <a:satOff val="31451"/>
            <a:lumOff val="-21863"/>
            <a:alphaOff val="0"/>
          </a:schemeClr>
        </a:solidFill>
        <a:ln w="25400" cap="flat" cmpd="sng" algn="ctr">
          <a:solidFill>
            <a:schemeClr val="accent5">
              <a:hueOff val="2704067"/>
              <a:satOff val="31451"/>
              <a:lumOff val="-21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2019</a:t>
          </a:r>
        </a:p>
      </dsp:txBody>
      <dsp:txXfrm>
        <a:off x="2875421" y="166227"/>
        <a:ext cx="2520032" cy="374400"/>
      </dsp:txXfrm>
    </dsp:sp>
    <dsp:sp modelId="{2C1BD6DE-A2B2-490A-BB1B-FF95E1016CC9}">
      <dsp:nvSpPr>
        <dsp:cNvPr id="0" name=""/>
        <dsp:cNvSpPr/>
      </dsp:nvSpPr>
      <dsp:spPr>
        <a:xfrm>
          <a:off x="2875421" y="540627"/>
          <a:ext cx="2520032" cy="4322345"/>
        </a:xfrm>
        <a:prstGeom prst="rect">
          <a:avLst/>
        </a:prstGeom>
        <a:solidFill>
          <a:schemeClr val="accent5">
            <a:tint val="40000"/>
            <a:alpha val="90000"/>
            <a:hueOff val="2775045"/>
            <a:satOff val="-3920"/>
            <a:lumOff val="-3810"/>
            <a:alphaOff val="0"/>
          </a:schemeClr>
        </a:solidFill>
        <a:ln w="25400" cap="flat" cmpd="sng" algn="ctr">
          <a:solidFill>
            <a:schemeClr val="accent5">
              <a:tint val="40000"/>
              <a:alpha val="90000"/>
              <a:hueOff val="2775045"/>
              <a:satOff val="-3920"/>
              <a:lumOff val="-38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1125" lvl="1" indent="-111125" algn="l" defTabSz="577850">
            <a:lnSpc>
              <a:spcPct val="90000"/>
            </a:lnSpc>
            <a:spcBef>
              <a:spcPct val="0"/>
            </a:spcBef>
            <a:spcAft>
              <a:spcPct val="15000"/>
            </a:spcAft>
            <a:buChar char="•"/>
          </a:pPr>
          <a:r>
            <a:rPr lang="en-US" sz="1300" kern="1200" dirty="0">
              <a:solidFill>
                <a:schemeClr val="tx1"/>
              </a:solidFill>
            </a:rPr>
            <a:t>CMS MARS-E</a:t>
          </a:r>
        </a:p>
        <a:p>
          <a:pPr marL="341313" lvl="2" indent="-111125" algn="l" defTabSz="577850">
            <a:lnSpc>
              <a:spcPct val="90000"/>
            </a:lnSpc>
            <a:spcBef>
              <a:spcPct val="0"/>
            </a:spcBef>
            <a:spcAft>
              <a:spcPct val="15000"/>
            </a:spcAft>
            <a:buChar char="•"/>
          </a:pPr>
          <a:r>
            <a:rPr lang="en-US" sz="1300" kern="1200" dirty="0">
              <a:solidFill>
                <a:schemeClr val="tx1"/>
              </a:solidFill>
            </a:rPr>
            <a:t>Continuation of findings remediation and mitigation</a:t>
          </a:r>
        </a:p>
        <a:p>
          <a:pPr marL="341313" lvl="2" indent="-111125" algn="l" defTabSz="577850">
            <a:lnSpc>
              <a:spcPct val="90000"/>
            </a:lnSpc>
            <a:spcBef>
              <a:spcPct val="0"/>
            </a:spcBef>
            <a:spcAft>
              <a:spcPct val="15000"/>
            </a:spcAft>
            <a:buChar char="•"/>
          </a:pPr>
          <a:endParaRPr lang="en-US" sz="1300" kern="1200" dirty="0">
            <a:solidFill>
              <a:schemeClr val="tx1"/>
            </a:solidFill>
          </a:endParaRPr>
        </a:p>
        <a:p>
          <a:pPr marL="111125" lvl="1" indent="-111125" algn="l" defTabSz="577850">
            <a:lnSpc>
              <a:spcPct val="90000"/>
            </a:lnSpc>
            <a:spcBef>
              <a:spcPct val="0"/>
            </a:spcBef>
            <a:spcAft>
              <a:spcPct val="15000"/>
            </a:spcAft>
            <a:buChar char="•"/>
          </a:pPr>
          <a:r>
            <a:rPr lang="en-US" sz="1300" kern="1200" dirty="0">
              <a:solidFill>
                <a:schemeClr val="tx1"/>
              </a:solidFill>
            </a:rPr>
            <a:t>Single Audit - Medicaid</a:t>
          </a:r>
        </a:p>
        <a:p>
          <a:pPr marL="341313" lvl="1" indent="-111125" algn="l" defTabSz="577850">
            <a:lnSpc>
              <a:spcPct val="90000"/>
            </a:lnSpc>
            <a:spcBef>
              <a:spcPct val="0"/>
            </a:spcBef>
            <a:spcAft>
              <a:spcPct val="15000"/>
            </a:spcAft>
            <a:buChar char="•"/>
            <a:tabLst/>
          </a:pPr>
          <a:r>
            <a:rPr lang="en-US" sz="1300" kern="1200" dirty="0">
              <a:solidFill>
                <a:schemeClr val="tx1"/>
              </a:solidFill>
            </a:rPr>
            <a:t>Numerous Findings</a:t>
          </a:r>
        </a:p>
        <a:p>
          <a:pPr marL="341313" lvl="1" indent="-111125" algn="l" defTabSz="577850">
            <a:lnSpc>
              <a:spcPct val="90000"/>
            </a:lnSpc>
            <a:spcBef>
              <a:spcPct val="0"/>
            </a:spcBef>
            <a:spcAft>
              <a:spcPct val="15000"/>
            </a:spcAft>
            <a:buChar char="•"/>
            <a:tabLst/>
          </a:pPr>
          <a:r>
            <a:rPr lang="en-US" sz="1300" kern="1200" dirty="0">
              <a:solidFill>
                <a:schemeClr val="tx1"/>
              </a:solidFill>
            </a:rPr>
            <a:t>One of the Findings: </a:t>
          </a:r>
        </a:p>
        <a:p>
          <a:pPr marL="341313" lvl="1" indent="-111125" algn="l" defTabSz="577850">
            <a:lnSpc>
              <a:spcPct val="90000"/>
            </a:lnSpc>
            <a:spcBef>
              <a:spcPct val="0"/>
            </a:spcBef>
            <a:spcAft>
              <a:spcPct val="15000"/>
            </a:spcAft>
            <a:buChar char="•"/>
            <a:tabLst/>
          </a:pPr>
          <a:r>
            <a:rPr lang="en-US" sz="1300" kern="1200" dirty="0">
              <a:solidFill>
                <a:schemeClr val="tx1"/>
              </a:solidFill>
            </a:rPr>
            <a:t>Access to the Social Security Administration (SSA) federal information cannot be provided – access to the data for this audit was not permitted by SSA. Requires memo from CMS to SSA.</a:t>
          </a:r>
        </a:p>
        <a:p>
          <a:pPr marL="341313" lvl="1" indent="-111125" algn="l" defTabSz="577850">
            <a:lnSpc>
              <a:spcPct val="90000"/>
            </a:lnSpc>
            <a:spcBef>
              <a:spcPct val="0"/>
            </a:spcBef>
            <a:spcAft>
              <a:spcPct val="15000"/>
            </a:spcAft>
            <a:buChar char="•"/>
            <a:tabLst/>
          </a:pPr>
          <a:endParaRPr lang="en-US" sz="1300" kern="1200" dirty="0">
            <a:solidFill>
              <a:schemeClr val="tx1"/>
            </a:solidFill>
          </a:endParaRPr>
        </a:p>
        <a:p>
          <a:pPr marL="111125" lvl="1" indent="-111125" algn="l" defTabSz="577850">
            <a:lnSpc>
              <a:spcPct val="90000"/>
            </a:lnSpc>
            <a:spcBef>
              <a:spcPct val="0"/>
            </a:spcBef>
            <a:spcAft>
              <a:spcPct val="15000"/>
            </a:spcAft>
            <a:buChar char="•"/>
          </a:pPr>
          <a:r>
            <a:rPr lang="en-US" sz="1300" kern="1200" dirty="0">
              <a:solidFill>
                <a:schemeClr val="tx1"/>
              </a:solidFill>
            </a:rPr>
            <a:t>Social Security Administration (SSA) Representative Payee</a:t>
          </a:r>
        </a:p>
        <a:p>
          <a:pPr marL="339725" lvl="1" indent="-112713" algn="l" defTabSz="577850">
            <a:lnSpc>
              <a:spcPct val="90000"/>
            </a:lnSpc>
            <a:spcBef>
              <a:spcPct val="0"/>
            </a:spcBef>
            <a:spcAft>
              <a:spcPct val="15000"/>
            </a:spcAft>
            <a:buChar char="•"/>
          </a:pPr>
          <a:r>
            <a:rPr lang="en-US" sz="1300" kern="1200" dirty="0">
              <a:solidFill>
                <a:schemeClr val="tx1"/>
              </a:solidFill>
            </a:rPr>
            <a:t>Audit on-going</a:t>
          </a:r>
        </a:p>
        <a:p>
          <a:pPr marL="341313" lvl="1" indent="-111125" algn="l" defTabSz="577850">
            <a:lnSpc>
              <a:spcPct val="90000"/>
            </a:lnSpc>
            <a:spcBef>
              <a:spcPct val="0"/>
            </a:spcBef>
            <a:spcAft>
              <a:spcPct val="15000"/>
            </a:spcAft>
            <a:buChar char="•"/>
          </a:pPr>
          <a:endParaRPr lang="en-US" sz="1300" kern="1200" dirty="0"/>
        </a:p>
      </dsp:txBody>
      <dsp:txXfrm>
        <a:off x="2875421" y="540627"/>
        <a:ext cx="2520032" cy="4322345"/>
      </dsp:txXfrm>
    </dsp:sp>
    <dsp:sp modelId="{68CCDFD5-9847-4762-A0AD-AAA0ABE733CC}">
      <dsp:nvSpPr>
        <dsp:cNvPr id="0" name=""/>
        <dsp:cNvSpPr/>
      </dsp:nvSpPr>
      <dsp:spPr>
        <a:xfrm>
          <a:off x="5748258" y="166227"/>
          <a:ext cx="2520032" cy="374400"/>
        </a:xfrm>
        <a:prstGeom prst="rect">
          <a:avLst/>
        </a:prstGeom>
        <a:solidFill>
          <a:schemeClr val="accent5">
            <a:hueOff val="5408134"/>
            <a:satOff val="62903"/>
            <a:lumOff val="-43725"/>
            <a:alphaOff val="0"/>
          </a:schemeClr>
        </a:solidFill>
        <a:ln w="25400" cap="flat" cmpd="sng" algn="ctr">
          <a:solidFill>
            <a:schemeClr val="accent5">
              <a:hueOff val="5408134"/>
              <a:satOff val="62903"/>
              <a:lumOff val="-4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2020</a:t>
          </a:r>
        </a:p>
      </dsp:txBody>
      <dsp:txXfrm>
        <a:off x="5748258" y="166227"/>
        <a:ext cx="2520032" cy="374400"/>
      </dsp:txXfrm>
    </dsp:sp>
    <dsp:sp modelId="{DA12F2D1-562C-43FD-A03D-3CE661CA79C6}">
      <dsp:nvSpPr>
        <dsp:cNvPr id="0" name=""/>
        <dsp:cNvSpPr/>
      </dsp:nvSpPr>
      <dsp:spPr>
        <a:xfrm>
          <a:off x="5748258" y="540627"/>
          <a:ext cx="2520032" cy="4322345"/>
        </a:xfrm>
        <a:prstGeom prst="rect">
          <a:avLst/>
        </a:prstGeom>
        <a:solidFill>
          <a:schemeClr val="accent5">
            <a:tint val="40000"/>
            <a:alpha val="90000"/>
            <a:hueOff val="5550089"/>
            <a:satOff val="-7841"/>
            <a:lumOff val="-7621"/>
            <a:alphaOff val="0"/>
          </a:schemeClr>
        </a:solidFill>
        <a:ln w="25400" cap="flat" cmpd="sng" algn="ctr">
          <a:solidFill>
            <a:schemeClr val="accent5">
              <a:tint val="40000"/>
              <a:alpha val="90000"/>
              <a:hueOff val="5550089"/>
              <a:satOff val="-7841"/>
              <a:lumOff val="-76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74625" lvl="1" indent="-119063" algn="l" defTabSz="577850">
            <a:lnSpc>
              <a:spcPct val="90000"/>
            </a:lnSpc>
            <a:spcBef>
              <a:spcPct val="0"/>
            </a:spcBef>
            <a:spcAft>
              <a:spcPct val="15000"/>
            </a:spcAft>
            <a:buChar char="•"/>
          </a:pPr>
          <a:r>
            <a:rPr lang="en-US" sz="1300" kern="1200" dirty="0">
              <a:solidFill>
                <a:schemeClr val="tx1"/>
              </a:solidFill>
            </a:rPr>
            <a:t>CMS MARS-E New Audit</a:t>
          </a:r>
        </a:p>
        <a:p>
          <a:pPr marL="396875" lvl="1" indent="-111125" algn="l" defTabSz="577850">
            <a:lnSpc>
              <a:spcPct val="90000"/>
            </a:lnSpc>
            <a:spcBef>
              <a:spcPct val="0"/>
            </a:spcBef>
            <a:spcAft>
              <a:spcPct val="15000"/>
            </a:spcAft>
            <a:buChar char="•"/>
          </a:pPr>
          <a:r>
            <a:rPr lang="en-US" sz="1300" kern="1200" dirty="0">
              <a:solidFill>
                <a:schemeClr val="tx1"/>
              </a:solidFill>
            </a:rPr>
            <a:t>Numerous Findings:</a:t>
          </a:r>
        </a:p>
        <a:p>
          <a:pPr marL="396875" lvl="1" indent="-111125" algn="l" defTabSz="577850">
            <a:lnSpc>
              <a:spcPct val="90000"/>
            </a:lnSpc>
            <a:spcBef>
              <a:spcPct val="0"/>
            </a:spcBef>
            <a:spcAft>
              <a:spcPct val="15000"/>
            </a:spcAft>
            <a:buChar char="•"/>
          </a:pPr>
          <a:r>
            <a:rPr lang="en-US" sz="1300" kern="1200" dirty="0">
              <a:solidFill>
                <a:schemeClr val="tx1"/>
              </a:solidFill>
            </a:rPr>
            <a:t>The State does not have an Information Security Insider Threat Program</a:t>
          </a:r>
        </a:p>
        <a:p>
          <a:pPr marL="396875" lvl="1" indent="-111125" algn="l" defTabSz="577850">
            <a:lnSpc>
              <a:spcPct val="90000"/>
            </a:lnSpc>
            <a:spcBef>
              <a:spcPct val="0"/>
            </a:spcBef>
            <a:spcAft>
              <a:spcPct val="15000"/>
            </a:spcAft>
            <a:buChar char="•"/>
          </a:pPr>
          <a:endParaRPr lang="en-US" sz="1300" kern="1200" dirty="0">
            <a:solidFill>
              <a:schemeClr val="tx1"/>
            </a:solidFill>
          </a:endParaRPr>
        </a:p>
        <a:p>
          <a:pPr marL="174625" lvl="1" indent="-111125" algn="l" defTabSz="577850">
            <a:lnSpc>
              <a:spcPct val="90000"/>
            </a:lnSpc>
            <a:spcBef>
              <a:spcPct val="0"/>
            </a:spcBef>
            <a:spcAft>
              <a:spcPct val="15000"/>
            </a:spcAft>
            <a:buChar char="•"/>
          </a:pPr>
          <a:r>
            <a:rPr lang="en-US" sz="1300" kern="1200" dirty="0">
              <a:solidFill>
                <a:schemeClr val="tx1"/>
              </a:solidFill>
            </a:rPr>
            <a:t>Payment Card Industry</a:t>
          </a:r>
        </a:p>
        <a:p>
          <a:pPr marL="285750" lvl="1" indent="-111125" algn="l" defTabSz="577850">
            <a:lnSpc>
              <a:spcPct val="90000"/>
            </a:lnSpc>
            <a:spcBef>
              <a:spcPct val="0"/>
            </a:spcBef>
            <a:spcAft>
              <a:spcPct val="15000"/>
            </a:spcAft>
            <a:buChar char="•"/>
          </a:pPr>
          <a:r>
            <a:rPr lang="en-US" sz="1300" kern="1200" dirty="0">
              <a:solidFill>
                <a:schemeClr val="tx1"/>
              </a:solidFill>
            </a:rPr>
            <a:t>Credit card devices were not correctly protected to prevent tampering</a:t>
          </a:r>
        </a:p>
        <a:p>
          <a:pPr marL="285750" lvl="1" indent="-111125" algn="l" defTabSz="577850">
            <a:lnSpc>
              <a:spcPct val="90000"/>
            </a:lnSpc>
            <a:spcBef>
              <a:spcPct val="0"/>
            </a:spcBef>
            <a:spcAft>
              <a:spcPct val="15000"/>
            </a:spcAft>
            <a:buChar char="•"/>
          </a:pPr>
          <a:endParaRPr lang="en-US" sz="1300" kern="1200" dirty="0">
            <a:solidFill>
              <a:schemeClr val="tx1"/>
            </a:solidFill>
          </a:endParaRPr>
        </a:p>
        <a:p>
          <a:pPr marL="174625" lvl="1" indent="-119063" algn="l" defTabSz="577850">
            <a:lnSpc>
              <a:spcPct val="90000"/>
            </a:lnSpc>
            <a:spcBef>
              <a:spcPct val="0"/>
            </a:spcBef>
            <a:spcAft>
              <a:spcPct val="15000"/>
            </a:spcAft>
            <a:buChar char="•"/>
          </a:pPr>
          <a:r>
            <a:rPr lang="en-US" sz="1300" kern="1200" dirty="0">
              <a:solidFill>
                <a:schemeClr val="tx1"/>
              </a:solidFill>
            </a:rPr>
            <a:t>FBI Criminal Justice Information (CJI)</a:t>
          </a:r>
        </a:p>
        <a:p>
          <a:pPr marL="396875" lvl="2" indent="-111125" algn="l" defTabSz="577850">
            <a:lnSpc>
              <a:spcPct val="90000"/>
            </a:lnSpc>
            <a:spcBef>
              <a:spcPct val="0"/>
            </a:spcBef>
            <a:spcAft>
              <a:spcPct val="15000"/>
            </a:spcAft>
            <a:buChar char="•"/>
          </a:pPr>
          <a:r>
            <a:rPr lang="en-US" sz="1300" kern="1200" dirty="0">
              <a:solidFill>
                <a:schemeClr val="tx1"/>
              </a:solidFill>
            </a:rPr>
            <a:t>Continuation of findings remediation and mitigation</a:t>
          </a:r>
        </a:p>
        <a:p>
          <a:pPr marL="396875" lvl="2" indent="-111125" algn="l" defTabSz="577850">
            <a:lnSpc>
              <a:spcPct val="90000"/>
            </a:lnSpc>
            <a:spcBef>
              <a:spcPct val="0"/>
            </a:spcBef>
            <a:spcAft>
              <a:spcPct val="15000"/>
            </a:spcAft>
            <a:buChar char="•"/>
          </a:pPr>
          <a:endParaRPr lang="en-US" sz="1300" kern="1200" dirty="0">
            <a:solidFill>
              <a:schemeClr val="tx1"/>
            </a:solidFill>
          </a:endParaRPr>
        </a:p>
        <a:p>
          <a:pPr marL="57150" lvl="1" indent="0" algn="l" defTabSz="577850">
            <a:lnSpc>
              <a:spcPct val="90000"/>
            </a:lnSpc>
            <a:spcBef>
              <a:spcPct val="0"/>
            </a:spcBef>
            <a:spcAft>
              <a:spcPct val="15000"/>
            </a:spcAft>
            <a:buChar char="•"/>
          </a:pPr>
          <a:r>
            <a:rPr lang="en-US" sz="1300" kern="1200" dirty="0">
              <a:solidFill>
                <a:schemeClr val="tx1"/>
              </a:solidFill>
            </a:rPr>
            <a:t>  Single Audit</a:t>
          </a:r>
        </a:p>
        <a:p>
          <a:pPr marL="396875" lvl="1" indent="-111125" algn="l" defTabSz="577850">
            <a:lnSpc>
              <a:spcPct val="90000"/>
            </a:lnSpc>
            <a:spcBef>
              <a:spcPct val="0"/>
            </a:spcBef>
            <a:spcAft>
              <a:spcPct val="15000"/>
            </a:spcAft>
            <a:buChar char="•"/>
          </a:pPr>
          <a:r>
            <a:rPr lang="en-US" sz="1300" kern="1200" dirty="0">
              <a:solidFill>
                <a:schemeClr val="tx1"/>
              </a:solidFill>
            </a:rPr>
            <a:t>Numerous Findings</a:t>
          </a:r>
        </a:p>
        <a:p>
          <a:pPr marL="396875" lvl="1" indent="-111125" algn="l" defTabSz="577850">
            <a:lnSpc>
              <a:spcPct val="90000"/>
            </a:lnSpc>
            <a:spcBef>
              <a:spcPct val="0"/>
            </a:spcBef>
            <a:spcAft>
              <a:spcPct val="15000"/>
            </a:spcAft>
            <a:buChar char="•"/>
          </a:pPr>
          <a:r>
            <a:rPr lang="en-US" sz="1300" kern="1200" dirty="0">
              <a:solidFill>
                <a:schemeClr val="tx1"/>
              </a:solidFill>
            </a:rPr>
            <a:t>One of the Findings: The Department does not have a SOC 2 Report policy and process</a:t>
          </a:r>
        </a:p>
      </dsp:txBody>
      <dsp:txXfrm>
        <a:off x="5748258" y="540627"/>
        <a:ext cx="2520032" cy="43223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74727148-6219-4E41-AC0B-37E45A3F2B0E}" type="datetimeFigureOut">
              <a:rPr lang="en-US" smtClean="0"/>
              <a:t>2/22/2021</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F6160C5D-C3E9-4156-AF27-803DD380FD6F}" type="slidenum">
              <a:rPr lang="en-US" smtClean="0"/>
              <a:t>‹#›</a:t>
            </a:fld>
            <a:endParaRPr lang="en-US"/>
          </a:p>
        </p:txBody>
      </p:sp>
    </p:spTree>
    <p:extLst>
      <p:ext uri="{BB962C8B-B14F-4D97-AF65-F5344CB8AC3E}">
        <p14:creationId xmlns:p14="http://schemas.microsoft.com/office/powerpoint/2010/main" val="136803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03" tIns="46402" rIns="92803" bIns="46402"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03" tIns="46402" rIns="92803" bIns="46402" rtlCol="0"/>
          <a:lstStyle>
            <a:lvl1pPr algn="r">
              <a:defRPr sz="1200"/>
            </a:lvl1pPr>
          </a:lstStyle>
          <a:p>
            <a:fld id="{39DB1126-88B7-4A91-A426-6C02643475B7}" type="datetimeFigureOut">
              <a:rPr lang="en-US" smtClean="0"/>
              <a:t>2/22/2021</a:t>
            </a:fld>
            <a:endParaRPr lang="en-US" dirty="0"/>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2803" tIns="46402" rIns="92803" bIns="46402"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03" tIns="46402" rIns="92803" bIns="464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03" tIns="46402" rIns="92803" bIns="46402" rtlCol="0" anchor="b"/>
          <a:lstStyle>
            <a:lvl1pPr algn="r">
              <a:defRPr sz="1200"/>
            </a:lvl1pPr>
          </a:lstStyle>
          <a:p>
            <a:fld id="{B484714F-8B3F-4DA6-8FF5-B6C464DA7CAE}" type="slidenum">
              <a:rPr lang="en-US" smtClean="0"/>
              <a:t>‹#›</a:t>
            </a:fld>
            <a:endParaRPr lang="en-US" dirty="0"/>
          </a:p>
        </p:txBody>
      </p:sp>
    </p:spTree>
    <p:extLst>
      <p:ext uri="{BB962C8B-B14F-4D97-AF65-F5344CB8AC3E}">
        <p14:creationId xmlns:p14="http://schemas.microsoft.com/office/powerpoint/2010/main" val="370455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0727" rtl="0" eaLnBrk="1" fontAlgn="auto" latinLnBrk="0" hangingPunct="1">
              <a:lnSpc>
                <a:spcPct val="100000"/>
              </a:lnSpc>
              <a:spcBef>
                <a:spcPts val="0"/>
              </a:spcBef>
              <a:spcAft>
                <a:spcPts val="0"/>
              </a:spcAft>
              <a:buClrTx/>
              <a:buSzTx/>
              <a:buFontTx/>
              <a:buNone/>
              <a:tabLst/>
              <a:defRPr/>
            </a:pPr>
            <a:fld id="{0512FBCA-7041-4375-858E-3A3276AEE76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72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065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22</a:t>
            </a:fld>
            <a:endParaRPr lang="en-US" dirty="0"/>
          </a:p>
        </p:txBody>
      </p:sp>
    </p:spTree>
    <p:extLst>
      <p:ext uri="{BB962C8B-B14F-4D97-AF65-F5344CB8AC3E}">
        <p14:creationId xmlns:p14="http://schemas.microsoft.com/office/powerpoint/2010/main" val="370787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23</a:t>
            </a:fld>
            <a:endParaRPr lang="en-US" dirty="0"/>
          </a:p>
        </p:txBody>
      </p:sp>
    </p:spTree>
    <p:extLst>
      <p:ext uri="{BB962C8B-B14F-4D97-AF65-F5344CB8AC3E}">
        <p14:creationId xmlns:p14="http://schemas.microsoft.com/office/powerpoint/2010/main" val="173946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1"/>
              </a:spcAft>
            </a:pPr>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24</a:t>
            </a:fld>
            <a:endParaRPr lang="en-US" dirty="0"/>
          </a:p>
        </p:txBody>
      </p:sp>
    </p:spTree>
    <p:extLst>
      <p:ext uri="{BB962C8B-B14F-4D97-AF65-F5344CB8AC3E}">
        <p14:creationId xmlns:p14="http://schemas.microsoft.com/office/powerpoint/2010/main" val="26523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25</a:t>
            </a:fld>
            <a:endParaRPr lang="en-US" dirty="0"/>
          </a:p>
        </p:txBody>
      </p:sp>
    </p:spTree>
    <p:extLst>
      <p:ext uri="{BB962C8B-B14F-4D97-AF65-F5344CB8AC3E}">
        <p14:creationId xmlns:p14="http://schemas.microsoft.com/office/powerpoint/2010/main" val="335374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26</a:t>
            </a:fld>
            <a:endParaRPr lang="en-US" dirty="0"/>
          </a:p>
        </p:txBody>
      </p:sp>
    </p:spTree>
    <p:extLst>
      <p:ext uri="{BB962C8B-B14F-4D97-AF65-F5344CB8AC3E}">
        <p14:creationId xmlns:p14="http://schemas.microsoft.com/office/powerpoint/2010/main" val="320709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27</a:t>
            </a:fld>
            <a:endParaRPr lang="en-US" dirty="0"/>
          </a:p>
        </p:txBody>
      </p:sp>
    </p:spTree>
    <p:extLst>
      <p:ext uri="{BB962C8B-B14F-4D97-AF65-F5344CB8AC3E}">
        <p14:creationId xmlns:p14="http://schemas.microsoft.com/office/powerpoint/2010/main" val="116156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32</a:t>
            </a:fld>
            <a:endParaRPr lang="en-US" dirty="0"/>
          </a:p>
        </p:txBody>
      </p:sp>
    </p:spTree>
    <p:extLst>
      <p:ext uri="{BB962C8B-B14F-4D97-AF65-F5344CB8AC3E}">
        <p14:creationId xmlns:p14="http://schemas.microsoft.com/office/powerpoint/2010/main" val="289102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33</a:t>
            </a:fld>
            <a:endParaRPr lang="en-US" dirty="0"/>
          </a:p>
        </p:txBody>
      </p:sp>
    </p:spTree>
    <p:extLst>
      <p:ext uri="{BB962C8B-B14F-4D97-AF65-F5344CB8AC3E}">
        <p14:creationId xmlns:p14="http://schemas.microsoft.com/office/powerpoint/2010/main" val="361267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7</a:t>
            </a:fld>
            <a:endParaRPr lang="en-US" dirty="0"/>
          </a:p>
        </p:txBody>
      </p:sp>
    </p:spTree>
    <p:extLst>
      <p:ext uri="{BB962C8B-B14F-4D97-AF65-F5344CB8AC3E}">
        <p14:creationId xmlns:p14="http://schemas.microsoft.com/office/powerpoint/2010/main" val="101220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8</a:t>
            </a:fld>
            <a:endParaRPr lang="en-US" dirty="0"/>
          </a:p>
        </p:txBody>
      </p:sp>
    </p:spTree>
    <p:extLst>
      <p:ext uri="{BB962C8B-B14F-4D97-AF65-F5344CB8AC3E}">
        <p14:creationId xmlns:p14="http://schemas.microsoft.com/office/powerpoint/2010/main" val="161346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9</a:t>
            </a:fld>
            <a:endParaRPr lang="en-US" dirty="0"/>
          </a:p>
        </p:txBody>
      </p:sp>
    </p:spTree>
    <p:extLst>
      <p:ext uri="{BB962C8B-B14F-4D97-AF65-F5344CB8AC3E}">
        <p14:creationId xmlns:p14="http://schemas.microsoft.com/office/powerpoint/2010/main" val="301630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11</a:t>
            </a:fld>
            <a:endParaRPr lang="en-US" dirty="0"/>
          </a:p>
        </p:txBody>
      </p:sp>
    </p:spTree>
    <p:extLst>
      <p:ext uri="{BB962C8B-B14F-4D97-AF65-F5344CB8AC3E}">
        <p14:creationId xmlns:p14="http://schemas.microsoft.com/office/powerpoint/2010/main" val="59434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4714F-8B3F-4DA6-8FF5-B6C464DA7CAE}" type="slidenum">
              <a:rPr lang="en-US" smtClean="0"/>
              <a:t>17</a:t>
            </a:fld>
            <a:endParaRPr lang="en-US" dirty="0"/>
          </a:p>
        </p:txBody>
      </p:sp>
    </p:spTree>
    <p:extLst>
      <p:ext uri="{BB962C8B-B14F-4D97-AF65-F5344CB8AC3E}">
        <p14:creationId xmlns:p14="http://schemas.microsoft.com/office/powerpoint/2010/main" val="217997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18</a:t>
            </a:fld>
            <a:endParaRPr lang="en-US" dirty="0"/>
          </a:p>
        </p:txBody>
      </p:sp>
    </p:spTree>
    <p:extLst>
      <p:ext uri="{BB962C8B-B14F-4D97-AF65-F5344CB8AC3E}">
        <p14:creationId xmlns:p14="http://schemas.microsoft.com/office/powerpoint/2010/main" val="222364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19</a:t>
            </a:fld>
            <a:endParaRPr lang="en-US" dirty="0"/>
          </a:p>
        </p:txBody>
      </p:sp>
    </p:spTree>
    <p:extLst>
      <p:ext uri="{BB962C8B-B14F-4D97-AF65-F5344CB8AC3E}">
        <p14:creationId xmlns:p14="http://schemas.microsoft.com/office/powerpoint/2010/main" val="186776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2FBCA-7041-4375-858E-3A3276AEE767}" type="slidenum">
              <a:rPr lang="en-US" smtClean="0"/>
              <a:t>20</a:t>
            </a:fld>
            <a:endParaRPr lang="en-US" dirty="0"/>
          </a:p>
        </p:txBody>
      </p:sp>
    </p:spTree>
    <p:extLst>
      <p:ext uri="{BB962C8B-B14F-4D97-AF65-F5344CB8AC3E}">
        <p14:creationId xmlns:p14="http://schemas.microsoft.com/office/powerpoint/2010/main" val="14777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41061752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02101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358775"/>
            <a:ext cx="2111375" cy="5624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5925" y="358775"/>
            <a:ext cx="6186488" cy="5624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00944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a:t>Click to edit Master title style</a:t>
            </a:r>
          </a:p>
        </p:txBody>
      </p:sp>
      <p:sp>
        <p:nvSpPr>
          <p:cNvPr id="3" name="Table Placeholder 2"/>
          <p:cNvSpPr>
            <a:spLocks noGrp="1"/>
          </p:cNvSpPr>
          <p:nvPr>
            <p:ph type="tbl" idx="1"/>
          </p:nvPr>
        </p:nvSpPr>
        <p:spPr>
          <a:xfrm>
            <a:off x="415925" y="1344613"/>
            <a:ext cx="8450263" cy="4638675"/>
          </a:xfrm>
        </p:spPr>
        <p:txBody>
          <a:bodyPr lIns="91350" rIns="91350" bIns="45676"/>
          <a:lstStyle/>
          <a:p>
            <a:pPr lvl="0"/>
            <a:endParaRPr lang="en-US" noProof="0" dirty="0"/>
          </a:p>
        </p:txBody>
      </p:sp>
    </p:spTree>
    <p:extLst>
      <p:ext uri="{BB962C8B-B14F-4D97-AF65-F5344CB8AC3E}">
        <p14:creationId xmlns:p14="http://schemas.microsoft.com/office/powerpoint/2010/main" val="44213326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a:t>Click to edit Master title style</a:t>
            </a:r>
          </a:p>
        </p:txBody>
      </p:sp>
      <p:sp>
        <p:nvSpPr>
          <p:cNvPr id="3" name="Text Placeholder 2"/>
          <p:cNvSpPr>
            <a:spLocks noGrp="1"/>
          </p:cNvSpPr>
          <p:nvPr>
            <p:ph type="body" sz="half" idx="1"/>
          </p:nvPr>
        </p:nvSpPr>
        <p:spPr>
          <a:xfrm>
            <a:off x="415925" y="1344613"/>
            <a:ext cx="4148138"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463" y="1344613"/>
            <a:ext cx="4149725"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6012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5925" y="358775"/>
            <a:ext cx="8450263" cy="5624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76152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358775"/>
            <a:ext cx="7966075" cy="473075"/>
          </a:xfrm>
        </p:spPr>
        <p:txBody>
          <a:bodyPr/>
          <a:lstStyle/>
          <a:p>
            <a:r>
              <a:rPr lang="en-US"/>
              <a:t>Click to edit Master title style</a:t>
            </a:r>
          </a:p>
        </p:txBody>
      </p:sp>
      <p:sp>
        <p:nvSpPr>
          <p:cNvPr id="3" name="Text Placeholder 2"/>
          <p:cNvSpPr>
            <a:spLocks noGrp="1"/>
          </p:cNvSpPr>
          <p:nvPr>
            <p:ph type="body" sz="half" idx="1"/>
          </p:nvPr>
        </p:nvSpPr>
        <p:spPr>
          <a:xfrm>
            <a:off x="415925" y="1344613"/>
            <a:ext cx="4148138"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16463" y="1344613"/>
            <a:ext cx="4149725"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16463" y="3740150"/>
            <a:ext cx="4149725"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636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200" baseline="0">
                <a:latin typeface="Calibri" pitchFamily="34" charset="0"/>
              </a:defRPr>
            </a:lvl1pPr>
            <a:lvl2pPr>
              <a:defRPr sz="1800">
                <a:latin typeface="+mj-lt"/>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631148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9877381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5925" y="1344613"/>
            <a:ext cx="4148138"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6463" y="1344613"/>
            <a:ext cx="4149725"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0693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3303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0825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84123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247286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350" rIns="91350" bIns="4567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96945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15925" y="312738"/>
            <a:ext cx="7966075" cy="519112"/>
          </a:xfrm>
          <a:prstGeom prst="rect">
            <a:avLst/>
          </a:prstGeom>
          <a:noFill/>
          <a:ln w="9525">
            <a:noFill/>
            <a:miter lim="800000"/>
            <a:headEnd/>
            <a:tailEnd/>
          </a:ln>
        </p:spPr>
        <p:txBody>
          <a:bodyPr vert="horz" wrap="square" lIns="91350" tIns="45676" rIns="91350" bIns="45676" numCol="1" anchor="b" anchorCtr="0" compatLnSpc="1">
            <a:prstTxWarp prst="textNoShape">
              <a:avLst/>
            </a:prstTxWarp>
            <a:spAutoFit/>
          </a:bodyPr>
          <a:lstStyle/>
          <a:p>
            <a:pPr lvl="0"/>
            <a:r>
              <a:rPr lang="en-US" dirty="0"/>
              <a:t>Click to edit Master title style</a:t>
            </a:r>
          </a:p>
        </p:txBody>
      </p:sp>
      <p:sp>
        <p:nvSpPr>
          <p:cNvPr id="5124" name="Text Box 13"/>
          <p:cNvSpPr txBox="1">
            <a:spLocks noChangeArrowheads="1"/>
          </p:cNvSpPr>
          <p:nvPr/>
        </p:nvSpPr>
        <p:spPr bwMode="auto">
          <a:xfrm>
            <a:off x="8562975" y="646113"/>
            <a:ext cx="165100" cy="160337"/>
          </a:xfrm>
          <a:prstGeom prst="rect">
            <a:avLst/>
          </a:prstGeom>
          <a:solidFill>
            <a:schemeClr val="tx2"/>
          </a:solidFill>
          <a:ln>
            <a:noFill/>
          </a:ln>
        </p:spPr>
        <p:txBody>
          <a:bodyPr wrap="none" lIns="0" tIns="0" rIns="0" bIns="0" anchor="ctr" anchorCtr="1"/>
          <a:lstStyle>
            <a:lvl1pPr defTabSz="646113">
              <a:defRPr sz="900">
                <a:solidFill>
                  <a:schemeClr val="tx1"/>
                </a:solidFill>
                <a:latin typeface="Arial" charset="0"/>
                <a:ea typeface="ＭＳ Ｐゴシック" pitchFamily="1" charset="-128"/>
              </a:defRPr>
            </a:lvl1pPr>
            <a:lvl2pPr marL="742950" indent="-285750" defTabSz="646113">
              <a:defRPr sz="900">
                <a:solidFill>
                  <a:schemeClr val="tx1"/>
                </a:solidFill>
                <a:latin typeface="Arial" charset="0"/>
                <a:ea typeface="ＭＳ Ｐゴシック" pitchFamily="1" charset="-128"/>
              </a:defRPr>
            </a:lvl2pPr>
            <a:lvl3pPr marL="1143000" indent="-228600" defTabSz="646113">
              <a:defRPr sz="900">
                <a:solidFill>
                  <a:schemeClr val="tx1"/>
                </a:solidFill>
                <a:latin typeface="Arial" charset="0"/>
                <a:ea typeface="ＭＳ Ｐゴシック" pitchFamily="1" charset="-128"/>
              </a:defRPr>
            </a:lvl3pPr>
            <a:lvl4pPr marL="1600200" indent="-228600" defTabSz="646113">
              <a:defRPr sz="900">
                <a:solidFill>
                  <a:schemeClr val="tx1"/>
                </a:solidFill>
                <a:latin typeface="Arial" charset="0"/>
                <a:ea typeface="ＭＳ Ｐゴシック" pitchFamily="1" charset="-128"/>
              </a:defRPr>
            </a:lvl4pPr>
            <a:lvl5pPr marL="2057400" indent="-228600" defTabSz="646113">
              <a:defRPr sz="900">
                <a:solidFill>
                  <a:schemeClr val="tx1"/>
                </a:solidFill>
                <a:latin typeface="Arial" charset="0"/>
                <a:ea typeface="ＭＳ Ｐゴシック" pitchFamily="1" charset="-128"/>
              </a:defRPr>
            </a:lvl5pPr>
            <a:lvl6pPr marL="25146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6pPr>
            <a:lvl7pPr marL="29718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7pPr>
            <a:lvl8pPr marL="34290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8pPr>
            <a:lvl9pPr marL="3886200" indent="-228600" defTabSz="646113" eaLnBrk="0" fontAlgn="base" hangingPunct="0">
              <a:spcBef>
                <a:spcPct val="0"/>
              </a:spcBef>
              <a:spcAft>
                <a:spcPct val="50000"/>
              </a:spcAft>
              <a:buFont typeface="Arial" charset="0"/>
              <a:defRPr sz="900">
                <a:solidFill>
                  <a:schemeClr val="tx1"/>
                </a:solidFill>
                <a:latin typeface="Arial" charset="0"/>
                <a:ea typeface="ＭＳ Ｐゴシック" pitchFamily="1" charset="-128"/>
              </a:defRPr>
            </a:lvl9pPr>
          </a:lstStyle>
          <a:p>
            <a:pPr algn="ctr" fontAlgn="base">
              <a:spcBef>
                <a:spcPct val="50000"/>
              </a:spcBef>
              <a:spcAft>
                <a:spcPct val="90000"/>
              </a:spcAft>
              <a:buClr>
                <a:srgbClr val="B2B2B2"/>
              </a:buClr>
              <a:buSzPct val="80000"/>
              <a:buFont typeface="Arial" charset="0"/>
              <a:buNone/>
              <a:defRPr/>
            </a:pPr>
            <a:fld id="{50F97E59-27B3-450E-A071-22255829C1B2}" type="slidenum">
              <a:rPr lang="en-US" sz="700">
                <a:solidFill>
                  <a:srgbClr val="FFFFFF"/>
                </a:solidFill>
                <a:latin typeface="Franklin Gothic Medium" pitchFamily="34" charset="0"/>
              </a:rPr>
              <a:pPr algn="ctr" fontAlgn="base">
                <a:spcBef>
                  <a:spcPct val="50000"/>
                </a:spcBef>
                <a:spcAft>
                  <a:spcPct val="90000"/>
                </a:spcAft>
                <a:buClr>
                  <a:srgbClr val="B2B2B2"/>
                </a:buClr>
                <a:buSzPct val="80000"/>
                <a:buFont typeface="Arial" charset="0"/>
                <a:buNone/>
                <a:defRPr/>
              </a:pPr>
              <a:t>‹#›</a:t>
            </a:fld>
            <a:endParaRPr lang="en-US" sz="700" dirty="0">
              <a:solidFill>
                <a:srgbClr val="FFFFFF"/>
              </a:solidFill>
              <a:latin typeface="Franklin Gothic Medium" pitchFamily="34" charset="0"/>
            </a:endParaRPr>
          </a:p>
        </p:txBody>
      </p:sp>
      <p:sp>
        <p:nvSpPr>
          <p:cNvPr id="37891" name="Rectangle 3"/>
          <p:cNvSpPr>
            <a:spLocks noGrp="1" noChangeArrowheads="1"/>
          </p:cNvSpPr>
          <p:nvPr>
            <p:ph type="body" idx="1"/>
          </p:nvPr>
        </p:nvSpPr>
        <p:spPr bwMode="auto">
          <a:xfrm>
            <a:off x="419100" y="1343025"/>
            <a:ext cx="8447088" cy="4633913"/>
          </a:xfrm>
          <a:prstGeom prst="rect">
            <a:avLst/>
          </a:prstGeom>
          <a:solidFill>
            <a:srgbClr val="EAEAEA"/>
          </a:solidFill>
          <a:ln w="38100">
            <a:solidFill>
              <a:schemeClr val="tx2"/>
            </a:solidFill>
            <a:miter lim="800000"/>
            <a:headEnd/>
            <a:tailEnd/>
          </a:ln>
        </p:spPr>
        <p:txBody>
          <a:bodyPr vert="horz" wrap="square" lIns="91440" tIns="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89" name="Line 12"/>
          <p:cNvSpPr>
            <a:spLocks noChangeShapeType="1"/>
          </p:cNvSpPr>
          <p:nvPr/>
        </p:nvSpPr>
        <p:spPr bwMode="auto">
          <a:xfrm>
            <a:off x="415925" y="806450"/>
            <a:ext cx="8312150" cy="0"/>
          </a:xfrm>
          <a:prstGeom prst="line">
            <a:avLst/>
          </a:prstGeom>
          <a:noFill/>
          <a:ln w="25400">
            <a:solidFill>
              <a:schemeClr val="tx2"/>
            </a:solidFill>
            <a:round/>
            <a:headEnd/>
            <a:tailEnd/>
          </a:ln>
        </p:spPr>
        <p:txBody>
          <a:bodyPr lIns="96661" tIns="48331" rIns="96661" bIns="48331"/>
          <a:lstStyle/>
          <a:p>
            <a:pPr eaLnBrk="0" fontAlgn="base" hangingPunct="0">
              <a:spcBef>
                <a:spcPct val="0"/>
              </a:spcBef>
              <a:spcAft>
                <a:spcPct val="50000"/>
              </a:spcAft>
              <a:buFont typeface="Arial" charset="0"/>
              <a:buNone/>
              <a:defRPr/>
            </a:pPr>
            <a:endParaRPr lang="en-US" sz="900" dirty="0">
              <a:solidFill>
                <a:srgbClr val="000000"/>
              </a:solidFill>
              <a:ea typeface="ＭＳ Ｐゴシック" pitchFamily="1" charset="-128"/>
            </a:endParaRPr>
          </a:p>
        </p:txBody>
      </p:sp>
      <p:sp>
        <p:nvSpPr>
          <p:cNvPr id="16391" name="Rectangle 11"/>
          <p:cNvSpPr>
            <a:spLocks noChangeArrowheads="1"/>
          </p:cNvSpPr>
          <p:nvPr userDrawn="1"/>
        </p:nvSpPr>
        <p:spPr bwMode="auto">
          <a:xfrm>
            <a:off x="0" y="6232525"/>
            <a:ext cx="8321040" cy="457200"/>
          </a:xfrm>
          <a:prstGeom prst="rect">
            <a:avLst/>
          </a:prstGeom>
          <a:solidFill>
            <a:srgbClr val="808080"/>
          </a:solidFill>
          <a:ln>
            <a:noFill/>
          </a:ln>
        </p:spPr>
        <p:txBody>
          <a:bodyPr wrap="none" lIns="101858" tIns="50929" rIns="101858" bIns="50929" anchor="ctr"/>
          <a:lstStyle/>
          <a:p>
            <a:pPr fontAlgn="base">
              <a:spcBef>
                <a:spcPct val="0"/>
              </a:spcBef>
              <a:spcAft>
                <a:spcPct val="0"/>
              </a:spcAft>
              <a:defRPr/>
            </a:pPr>
            <a:endParaRPr lang="en-US" sz="1050" b="1" dirty="0">
              <a:solidFill>
                <a:schemeClr val="tx1">
                  <a:lumMod val="85000"/>
                  <a:lumOff val="15000"/>
                </a:schemeClr>
              </a:solidFill>
              <a:latin typeface="Arial Unicode MS" pitchFamily="34" charset="-128"/>
              <a:ea typeface="ＭＳ Ｐゴシック" pitchFamily="1" charset="-128"/>
              <a:cs typeface="Arial" charset="0"/>
            </a:endParaRPr>
          </a:p>
        </p:txBody>
      </p:sp>
      <p:pic>
        <p:nvPicPr>
          <p:cNvPr id="8" name="Picture 4" descr="http://upload.wikimedia.org/wikipedia/commons/thumb/a/aa/Seal_of_New_Hampshire.svg/1028px-Seal_of_New_Hampshire.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92914" y="6209497"/>
            <a:ext cx="505222" cy="50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259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fade/>
  </p:transition>
  <p:hf sldNum="0" hdr="0"/>
  <p:txStyles>
    <p:titleStyle>
      <a:lvl1pPr algn="l" rtl="0" eaLnBrk="0" fontAlgn="base" hangingPunct="0">
        <a:spcBef>
          <a:spcPct val="0"/>
        </a:spcBef>
        <a:spcAft>
          <a:spcPct val="0"/>
        </a:spcAft>
        <a:defRPr sz="2800" b="1">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800">
          <a:solidFill>
            <a:schemeClr val="tx1"/>
          </a:solidFill>
          <a:latin typeface="Georgia" pitchFamily="18" charset="0"/>
          <a:ea typeface="ＭＳ Ｐゴシック" pitchFamily="1" charset="-128"/>
          <a:cs typeface="ＭＳ Ｐゴシック" pitchFamily="1" charset="-128"/>
        </a:defRPr>
      </a:lvl2pPr>
      <a:lvl3pPr algn="l" rtl="0" eaLnBrk="0" fontAlgn="base" hangingPunct="0">
        <a:spcBef>
          <a:spcPct val="0"/>
        </a:spcBef>
        <a:spcAft>
          <a:spcPct val="0"/>
        </a:spcAft>
        <a:defRPr sz="2800">
          <a:solidFill>
            <a:schemeClr val="tx1"/>
          </a:solidFill>
          <a:latin typeface="Georgia" pitchFamily="18" charset="0"/>
          <a:ea typeface="ＭＳ Ｐゴシック" pitchFamily="1" charset="-128"/>
          <a:cs typeface="ＭＳ Ｐゴシック" pitchFamily="1" charset="-128"/>
        </a:defRPr>
      </a:lvl3pPr>
      <a:lvl4pPr algn="l" rtl="0" eaLnBrk="0" fontAlgn="base" hangingPunct="0">
        <a:spcBef>
          <a:spcPct val="0"/>
        </a:spcBef>
        <a:spcAft>
          <a:spcPct val="0"/>
        </a:spcAft>
        <a:defRPr sz="2800">
          <a:solidFill>
            <a:schemeClr val="tx1"/>
          </a:solidFill>
          <a:latin typeface="Georgia" pitchFamily="18" charset="0"/>
          <a:ea typeface="ＭＳ Ｐゴシック" pitchFamily="1" charset="-128"/>
          <a:cs typeface="ＭＳ Ｐゴシック" pitchFamily="1" charset="-128"/>
        </a:defRPr>
      </a:lvl4pPr>
      <a:lvl5pPr algn="l" rtl="0" eaLnBrk="0" fontAlgn="base" hangingPunct="0">
        <a:spcBef>
          <a:spcPct val="0"/>
        </a:spcBef>
        <a:spcAft>
          <a:spcPct val="0"/>
        </a:spcAft>
        <a:defRPr sz="2800">
          <a:solidFill>
            <a:schemeClr val="tx1"/>
          </a:solidFill>
          <a:latin typeface="Georgia" pitchFamily="18" charset="0"/>
          <a:ea typeface="ＭＳ Ｐゴシック" pitchFamily="1" charset="-128"/>
          <a:cs typeface="ＭＳ Ｐゴシック" pitchFamily="1" charset="-128"/>
        </a:defRPr>
      </a:lvl5pPr>
      <a:lvl6pPr marL="457200" algn="l" rtl="0" fontAlgn="base">
        <a:spcBef>
          <a:spcPct val="0"/>
        </a:spcBef>
        <a:spcAft>
          <a:spcPct val="0"/>
        </a:spcAft>
        <a:defRPr sz="2500">
          <a:solidFill>
            <a:schemeClr val="tx1"/>
          </a:solidFill>
          <a:latin typeface="Calibri" charset="0"/>
        </a:defRPr>
      </a:lvl6pPr>
      <a:lvl7pPr marL="914400" algn="l" rtl="0" fontAlgn="base">
        <a:spcBef>
          <a:spcPct val="0"/>
        </a:spcBef>
        <a:spcAft>
          <a:spcPct val="0"/>
        </a:spcAft>
        <a:defRPr sz="2500">
          <a:solidFill>
            <a:schemeClr val="tx1"/>
          </a:solidFill>
          <a:latin typeface="Calibri" charset="0"/>
        </a:defRPr>
      </a:lvl7pPr>
      <a:lvl8pPr marL="1371600" algn="l" rtl="0" fontAlgn="base">
        <a:spcBef>
          <a:spcPct val="0"/>
        </a:spcBef>
        <a:spcAft>
          <a:spcPct val="0"/>
        </a:spcAft>
        <a:defRPr sz="2500">
          <a:solidFill>
            <a:schemeClr val="tx1"/>
          </a:solidFill>
          <a:latin typeface="Calibri" charset="0"/>
        </a:defRPr>
      </a:lvl8pPr>
      <a:lvl9pPr marL="1828800" algn="l" rtl="0" fontAlgn="base">
        <a:spcBef>
          <a:spcPct val="0"/>
        </a:spcBef>
        <a:spcAft>
          <a:spcPct val="0"/>
        </a:spcAft>
        <a:defRPr sz="2500">
          <a:solidFill>
            <a:schemeClr val="tx1"/>
          </a:solidFill>
          <a:latin typeface="Calibri" charset="0"/>
        </a:defRPr>
      </a:lvl9pPr>
    </p:titleStyle>
    <p:bodyStyle>
      <a:lvl1pPr marL="307975" indent="-307975" algn="l" rtl="0" eaLnBrk="0" fontAlgn="base" hangingPunct="0">
        <a:spcBef>
          <a:spcPct val="0"/>
        </a:spcBef>
        <a:spcAft>
          <a:spcPct val="50000"/>
        </a:spcAft>
        <a:buClr>
          <a:srgbClr val="EC1608"/>
        </a:buClr>
        <a:buFont typeface="Arial" charset="0"/>
        <a:defRPr>
          <a:solidFill>
            <a:schemeClr val="tx1"/>
          </a:solidFill>
          <a:latin typeface="+mj-lt"/>
          <a:ea typeface="ＭＳ Ｐゴシック" pitchFamily="1" charset="-128"/>
          <a:cs typeface="ＭＳ Ｐゴシック" pitchFamily="1" charset="-128"/>
        </a:defRPr>
      </a:lvl1pPr>
      <a:lvl2pPr marL="354013" indent="-150813" algn="l" rtl="0" eaLnBrk="0" fontAlgn="base" hangingPunct="0">
        <a:spcBef>
          <a:spcPct val="0"/>
        </a:spcBef>
        <a:spcAft>
          <a:spcPct val="50000"/>
        </a:spcAft>
        <a:buClr>
          <a:schemeClr val="tx2"/>
        </a:buClr>
        <a:buFont typeface="Wingdings" pitchFamily="2" charset="2"/>
        <a:buChar char="§"/>
        <a:defRPr sz="1600">
          <a:solidFill>
            <a:schemeClr val="tx1"/>
          </a:solidFill>
          <a:latin typeface="+mj-lt"/>
          <a:ea typeface="ＭＳ Ｐゴシック" charset="-128"/>
          <a:cs typeface="ＭＳ Ｐゴシック"/>
        </a:defRPr>
      </a:lvl2pPr>
      <a:lvl3pPr marL="668338" indent="-152400" algn="l" rtl="0" eaLnBrk="0" fontAlgn="base" hangingPunct="0">
        <a:spcBef>
          <a:spcPct val="0"/>
        </a:spcBef>
        <a:spcAft>
          <a:spcPct val="50000"/>
        </a:spcAft>
        <a:buClr>
          <a:schemeClr val="accent2"/>
        </a:buClr>
        <a:buFont typeface="Arial" charset="0"/>
        <a:buChar char="–"/>
        <a:defRPr sz="1600">
          <a:solidFill>
            <a:schemeClr val="tx1"/>
          </a:solidFill>
          <a:latin typeface="+mj-lt"/>
          <a:ea typeface="ＭＳ Ｐゴシック" charset="-128"/>
          <a:cs typeface="ＭＳ Ｐゴシック"/>
        </a:defRPr>
      </a:lvl3pPr>
      <a:lvl4pPr marL="971550" indent="-157163" algn="l" rtl="0" eaLnBrk="0" fontAlgn="base" hangingPunct="0">
        <a:spcBef>
          <a:spcPct val="0"/>
        </a:spcBef>
        <a:spcAft>
          <a:spcPct val="50000"/>
        </a:spcAft>
        <a:buClr>
          <a:schemeClr val="hlink"/>
        </a:buClr>
        <a:buFont typeface="Arial" charset="0"/>
        <a:buChar char="»"/>
        <a:defRPr sz="1600">
          <a:solidFill>
            <a:schemeClr val="tx1"/>
          </a:solidFill>
          <a:latin typeface="+mj-lt"/>
          <a:ea typeface="ＭＳ Ｐゴシック" charset="-128"/>
          <a:cs typeface="ＭＳ Ｐゴシック"/>
        </a:defRPr>
      </a:lvl4pPr>
      <a:lvl5pPr marL="1230313" indent="-155575" algn="l" rtl="0" eaLnBrk="0" fontAlgn="base" hangingPunct="0">
        <a:spcBef>
          <a:spcPct val="0"/>
        </a:spcBef>
        <a:spcAft>
          <a:spcPct val="50000"/>
        </a:spcAft>
        <a:buClr>
          <a:schemeClr val="accent1"/>
        </a:buClr>
        <a:buFont typeface="Arial" charset="0"/>
        <a:buChar char="&gt;"/>
        <a:defRPr sz="1600">
          <a:solidFill>
            <a:schemeClr val="tx1"/>
          </a:solidFill>
          <a:latin typeface="+mj-lt"/>
          <a:ea typeface="ＭＳ Ｐゴシック" charset="-128"/>
          <a:cs typeface="ＭＳ Ｐゴシック"/>
        </a:defRPr>
      </a:lvl5pPr>
      <a:lvl6pPr marL="16875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6pPr>
      <a:lvl7pPr marL="21447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7pPr>
      <a:lvl8pPr marL="26019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8pPr>
      <a:lvl9pPr marL="3059113" indent="-155575" algn="l" rtl="0" fontAlgn="base">
        <a:spcBef>
          <a:spcPct val="0"/>
        </a:spcBef>
        <a:spcAft>
          <a:spcPct val="50000"/>
        </a:spcAft>
        <a:buClr>
          <a:schemeClr val="accent1"/>
        </a:buClr>
        <a:buFont typeface="Arial" charset="0"/>
        <a:buChar char="&gt;"/>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dicaidquality.nh.gov/member-enrollment-guide-quality-nh-medicaid-pla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hyperlink" Target="mailto:Tashia.Blanchard@dhhs.nh.us" TargetMode="External"/><Relationship Id="rId2" Type="http://schemas.openxmlformats.org/officeDocument/2006/relationships/hyperlink" Target="mailto:Meredith.telus@dhhs.nh.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85000"/>
              </a:schemeClr>
            </a:gs>
            <a:gs pos="100000">
              <a:schemeClr val="accent3">
                <a:lumMod val="95000"/>
              </a:schemeClr>
            </a:gs>
          </a:gsLst>
          <a:lin ang="5400000" scaled="0"/>
        </a:gra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228600" y="209550"/>
            <a:ext cx="8686800" cy="6438900"/>
          </a:xfrm>
          <a:prstGeom prst="rect">
            <a:avLst/>
          </a:prstGeom>
          <a:noFill/>
          <a:ln w="76200">
            <a:noFill/>
            <a:miter lim="800000"/>
            <a:headEnd/>
            <a:tailEnd/>
          </a:ln>
          <a:effectLst>
            <a:innerShdw blurRad="63500" dist="50800" dir="13500000">
              <a:prstClr val="black">
                <a:alpha val="50000"/>
              </a:prstClr>
            </a:innerShdw>
          </a:effectLst>
        </p:spPr>
        <p:txBody>
          <a:bodyPr wrap="none" anchor="ctr"/>
          <a:lstStyle/>
          <a:p>
            <a:pPr fontAlgn="base">
              <a:spcBef>
                <a:spcPct val="0"/>
              </a:spcBef>
              <a:spcAft>
                <a:spcPct val="0"/>
              </a:spcAft>
            </a:pPr>
            <a:endParaRPr lang="en-US" sz="1100" b="1" dirty="0">
              <a:solidFill>
                <a:srgbClr val="000000"/>
              </a:solidFill>
              <a:latin typeface="Arial Unicode MS" pitchFamily="34" charset="-128"/>
            </a:endParaRPr>
          </a:p>
          <a:p>
            <a:pPr algn="ctr" fontAlgn="base">
              <a:spcBef>
                <a:spcPct val="0"/>
              </a:spcBef>
              <a:spcAft>
                <a:spcPct val="0"/>
              </a:spcAft>
            </a:pPr>
            <a:endParaRPr lang="en-US" sz="1100" dirty="0">
              <a:solidFill>
                <a:srgbClr val="000000"/>
              </a:solidFill>
              <a:latin typeface="Arial Unicode MS" pitchFamily="34" charset="-128"/>
            </a:endParaRPr>
          </a:p>
          <a:p>
            <a:pPr algn="ctr" fontAlgn="base">
              <a:spcBef>
                <a:spcPct val="0"/>
              </a:spcBef>
              <a:spcAft>
                <a:spcPct val="0"/>
              </a:spcAft>
            </a:pPr>
            <a:endParaRPr lang="en-US" sz="2400" b="1" dirty="0">
              <a:solidFill>
                <a:srgbClr val="FFFFFF"/>
              </a:solidFill>
              <a:latin typeface="Calibri" pitchFamily="34" charset="0"/>
              <a:cs typeface="Calibri" pitchFamily="34" charset="0"/>
            </a:endParaRPr>
          </a:p>
        </p:txBody>
      </p:sp>
      <p:sp>
        <p:nvSpPr>
          <p:cNvPr id="9" name="Title 8"/>
          <p:cNvSpPr>
            <a:spLocks noGrp="1"/>
          </p:cNvSpPr>
          <p:nvPr>
            <p:ph type="ctrTitle"/>
          </p:nvPr>
        </p:nvSpPr>
        <p:spPr>
          <a:xfrm>
            <a:off x="685800" y="3383639"/>
            <a:ext cx="7772400" cy="3108454"/>
          </a:xfrm>
        </p:spPr>
        <p:txBody>
          <a:bodyPr/>
          <a:lstStyle/>
          <a:p>
            <a:pPr algn="ctr"/>
            <a:r>
              <a:rPr lang="en-US" b="1" dirty="0">
                <a:solidFill>
                  <a:srgbClr val="003366"/>
                </a:solidFill>
                <a:latin typeface="+mj-lt"/>
                <a:ea typeface="Segoe UI Black" panose="020B0A02040204020203" pitchFamily="34" charset="0"/>
                <a:cs typeface="Segoe UI Black" panose="020B0A02040204020203" pitchFamily="34" charset="0"/>
              </a:rPr>
              <a:t>State of New Hampshire </a:t>
            </a:r>
            <a:br>
              <a:rPr lang="en-US" b="1" dirty="0">
                <a:solidFill>
                  <a:srgbClr val="003366"/>
                </a:solidFill>
                <a:latin typeface="+mj-lt"/>
                <a:ea typeface="Segoe UI Black" panose="020B0A02040204020203" pitchFamily="34" charset="0"/>
                <a:cs typeface="Segoe UI Black" panose="020B0A02040204020203" pitchFamily="34" charset="0"/>
              </a:rPr>
            </a:br>
            <a:r>
              <a:rPr lang="en-US" b="1" dirty="0">
                <a:solidFill>
                  <a:srgbClr val="003366"/>
                </a:solidFill>
                <a:latin typeface="+mj-lt"/>
                <a:ea typeface="Segoe UI Black" panose="020B0A02040204020203" pitchFamily="34" charset="0"/>
                <a:cs typeface="Segoe UI Black" panose="020B0A02040204020203" pitchFamily="34" charset="0"/>
              </a:rPr>
              <a:t>Department of Health and Human Services</a:t>
            </a:r>
            <a:br>
              <a:rPr lang="en-US" dirty="0">
                <a:latin typeface="+mj-lt"/>
                <a:ea typeface="Segoe UI Black" panose="020B0A02040204020203" pitchFamily="34" charset="0"/>
                <a:cs typeface="Segoe UI Black" panose="020B0A02040204020203" pitchFamily="34" charset="0"/>
              </a:rPr>
            </a:br>
            <a:br>
              <a:rPr lang="en-US" dirty="0">
                <a:latin typeface="+mj-lt"/>
                <a:ea typeface="Segoe UI Black" panose="020B0A02040204020203" pitchFamily="34" charset="0"/>
                <a:cs typeface="Segoe UI Black" panose="020B0A02040204020203" pitchFamily="34" charset="0"/>
              </a:rPr>
            </a:br>
            <a:r>
              <a:rPr lang="en-US" b="1" dirty="0">
                <a:latin typeface="+mj-lt"/>
                <a:ea typeface="Segoe UI Black" panose="020B0A02040204020203" pitchFamily="34" charset="0"/>
                <a:cs typeface="Segoe UI Black" panose="020B0A02040204020203" pitchFamily="34" charset="0"/>
              </a:rPr>
              <a:t>Division of Program Quality and Integrity</a:t>
            </a:r>
            <a:br>
              <a:rPr lang="en-US" b="1" dirty="0">
                <a:latin typeface="+mj-lt"/>
                <a:ea typeface="Segoe UI Black" panose="020B0A02040204020203" pitchFamily="34" charset="0"/>
                <a:cs typeface="Segoe UI Black" panose="020B0A02040204020203" pitchFamily="34" charset="0"/>
              </a:rPr>
            </a:br>
            <a:r>
              <a:rPr lang="en-US" b="1" dirty="0">
                <a:latin typeface="+mj-lt"/>
                <a:ea typeface="Segoe UI Black" panose="020B0A02040204020203" pitchFamily="34" charset="0"/>
                <a:cs typeface="Segoe UI Black" panose="020B0A02040204020203" pitchFamily="34" charset="0"/>
              </a:rPr>
              <a:t>Presented to House Finance Division III</a:t>
            </a:r>
            <a:br>
              <a:rPr lang="en-US" b="1" dirty="0">
                <a:latin typeface="+mj-lt"/>
                <a:ea typeface="Segoe UI Black" panose="020B0A02040204020203" pitchFamily="34" charset="0"/>
                <a:cs typeface="Segoe UI Black" panose="020B0A02040204020203" pitchFamily="34" charset="0"/>
              </a:rPr>
            </a:br>
            <a:r>
              <a:rPr lang="en-US" b="1" dirty="0">
                <a:latin typeface="+mj-lt"/>
                <a:ea typeface="Segoe UI Black" panose="020B0A02040204020203" pitchFamily="34" charset="0"/>
                <a:cs typeface="Segoe UI Black" panose="020B0A02040204020203" pitchFamily="34" charset="0"/>
              </a:rPr>
              <a:t>February 18, 2021</a:t>
            </a:r>
            <a:br>
              <a:rPr lang="en-US" b="1" dirty="0">
                <a:latin typeface="+mj-lt"/>
                <a:ea typeface="Segoe UI Black" panose="020B0A02040204020203" pitchFamily="34" charset="0"/>
                <a:cs typeface="Segoe UI Black" panose="020B0A02040204020203" pitchFamily="34" charset="0"/>
              </a:rPr>
            </a:br>
            <a:r>
              <a:rPr lang="en-US" b="1" dirty="0">
                <a:latin typeface="+mj-lt"/>
                <a:ea typeface="Segoe UI Black" panose="020B0A02040204020203" pitchFamily="34" charset="0"/>
                <a:cs typeface="Segoe UI Black" panose="020B0A02040204020203" pitchFamily="34" charset="0"/>
              </a:rPr>
              <a:t>Meredith Telus</a:t>
            </a:r>
            <a:endParaRPr lang="en-US" dirty="0">
              <a:latin typeface="+mj-lt"/>
              <a:ea typeface="Segoe UI Black" panose="020B0A02040204020203" pitchFamily="34" charset="0"/>
              <a:cs typeface="Segoe UI Black" panose="020B0A02040204020203"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9551"/>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2"/>
          <p:cNvSpPr>
            <a:spLocks noChangeShapeType="1"/>
          </p:cNvSpPr>
          <p:nvPr/>
        </p:nvSpPr>
        <p:spPr bwMode="auto">
          <a:xfrm>
            <a:off x="381000" y="4495800"/>
            <a:ext cx="8312150" cy="0"/>
          </a:xfrm>
          <a:prstGeom prst="line">
            <a:avLst/>
          </a:prstGeom>
          <a:noFill/>
          <a:ln w="25400">
            <a:solidFill>
              <a:schemeClr val="tx2"/>
            </a:solidFill>
            <a:round/>
            <a:headEnd/>
            <a:tailEnd/>
          </a:ln>
        </p:spPr>
        <p:txBody>
          <a:bodyPr lIns="96661" tIns="48331" rIns="96661" bIns="48331"/>
          <a:lstStyle/>
          <a:p>
            <a:pPr eaLnBrk="0" fontAlgn="base" hangingPunct="0">
              <a:spcBef>
                <a:spcPct val="0"/>
              </a:spcBef>
              <a:spcAft>
                <a:spcPct val="50000"/>
              </a:spcAft>
              <a:buFont typeface="Arial" charset="0"/>
              <a:buNone/>
              <a:defRPr/>
            </a:pPr>
            <a:endParaRPr lang="en-US" sz="900" dirty="0">
              <a:solidFill>
                <a:srgbClr val="000000"/>
              </a:solidFill>
              <a:ea typeface="ＭＳ Ｐゴシック" pitchFamily="1" charset="-128"/>
            </a:endParaRPr>
          </a:p>
        </p:txBody>
      </p:sp>
    </p:spTree>
    <p:extLst>
      <p:ext uri="{BB962C8B-B14F-4D97-AF65-F5344CB8AC3E}">
        <p14:creationId xmlns:p14="http://schemas.microsoft.com/office/powerpoint/2010/main" val="288682770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19"/>
            <a:ext cx="7966075" cy="523131"/>
          </a:xfrm>
        </p:spPr>
        <p:txBody>
          <a:bodyPr/>
          <a:lstStyle/>
          <a:p>
            <a:r>
              <a:rPr lang="en-US" b="1" dirty="0">
                <a:latin typeface="Calibri" panose="020F0502020204030204" pitchFamily="34" charset="0"/>
              </a:rPr>
              <a:t>BPI Beneficiary Case Reviews</a:t>
            </a:r>
            <a:endParaRPr lang="en-US" dirty="0"/>
          </a:p>
        </p:txBody>
      </p:sp>
      <p:pic>
        <p:nvPicPr>
          <p:cNvPr id="5" name="Picture 4"/>
          <p:cNvPicPr>
            <a:picLocks noChangeAspect="1"/>
          </p:cNvPicPr>
          <p:nvPr/>
        </p:nvPicPr>
        <p:blipFill>
          <a:blip r:embed="rId2"/>
          <a:stretch>
            <a:fillRect/>
          </a:stretch>
        </p:blipFill>
        <p:spPr>
          <a:xfrm>
            <a:off x="410233" y="892230"/>
            <a:ext cx="7971767" cy="4060769"/>
          </a:xfrm>
          <a:prstGeom prst="rect">
            <a:avLst/>
          </a:prstGeom>
        </p:spPr>
      </p:pic>
      <p:sp>
        <p:nvSpPr>
          <p:cNvPr id="6" name="TextBox 5"/>
          <p:cNvSpPr txBox="1"/>
          <p:nvPr/>
        </p:nvSpPr>
        <p:spPr>
          <a:xfrm>
            <a:off x="410232" y="5181600"/>
            <a:ext cx="7971768" cy="523220"/>
          </a:xfrm>
          <a:prstGeom prst="rect">
            <a:avLst/>
          </a:prstGeom>
          <a:noFill/>
        </p:spPr>
        <p:txBody>
          <a:bodyPr wrap="square" rtlCol="0">
            <a:spAutoFit/>
          </a:bodyPr>
          <a:lstStyle/>
          <a:p>
            <a:r>
              <a:rPr lang="en-US" sz="1400" dirty="0"/>
              <a:t>Case closures have reduced due to staff turn over, vacancies, and changes in process which have resulted in reduced settlements.</a:t>
            </a:r>
          </a:p>
        </p:txBody>
      </p:sp>
    </p:spTree>
    <p:extLst>
      <p:ext uri="{BB962C8B-B14F-4D97-AF65-F5344CB8AC3E}">
        <p14:creationId xmlns:p14="http://schemas.microsoft.com/office/powerpoint/2010/main" val="309311571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240139"/>
            <a:ext cx="7966075" cy="523131"/>
          </a:xfrm>
        </p:spPr>
        <p:txBody>
          <a:bodyPr/>
          <a:lstStyle/>
          <a:p>
            <a:r>
              <a:rPr lang="en-US" spc="-5" dirty="0">
                <a:latin typeface="Calibri"/>
                <a:cs typeface="Calibri"/>
              </a:rPr>
              <a:t>BPI – Audit Units (Department-wide)</a:t>
            </a:r>
            <a:endParaRPr lang="en-US" dirty="0"/>
          </a:p>
        </p:txBody>
      </p:sp>
      <p:sp>
        <p:nvSpPr>
          <p:cNvPr id="5" name="Rectangle 4"/>
          <p:cNvSpPr/>
          <p:nvPr/>
        </p:nvSpPr>
        <p:spPr bwMode="auto">
          <a:xfrm>
            <a:off x="-10038" y="960477"/>
            <a:ext cx="9154038" cy="400904"/>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lang="en-US" sz="1600" b="1" dirty="0">
                <a:latin typeface="Calibri" charset="0"/>
              </a:rPr>
              <a:t>Key Activities and Services</a:t>
            </a:r>
          </a:p>
        </p:txBody>
      </p:sp>
      <p:sp>
        <p:nvSpPr>
          <p:cNvPr id="22" name="Pentagon 21"/>
          <p:cNvSpPr/>
          <p:nvPr/>
        </p:nvSpPr>
        <p:spPr bwMode="auto">
          <a:xfrm>
            <a:off x="108311" y="1752601"/>
            <a:ext cx="2827974" cy="349936"/>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charset="0"/>
              </a:rPr>
              <a:t>Financial Compliance Unit</a:t>
            </a:r>
          </a:p>
        </p:txBody>
      </p:sp>
      <p:cxnSp>
        <p:nvCxnSpPr>
          <p:cNvPr id="23" name="Straight Connector 22"/>
          <p:cNvCxnSpPr/>
          <p:nvPr/>
        </p:nvCxnSpPr>
        <p:spPr bwMode="auto">
          <a:xfrm>
            <a:off x="2817936" y="1927569"/>
            <a:ext cx="6287468" cy="0"/>
          </a:xfrm>
          <a:prstGeom prst="line">
            <a:avLst/>
          </a:prstGeom>
          <a:noFill/>
          <a:ln w="28575" cap="flat" cmpd="sng" algn="ctr">
            <a:solidFill>
              <a:srgbClr val="336699"/>
            </a:solidFill>
            <a:prstDash val="solid"/>
            <a:round/>
            <a:headEnd type="none" w="med" len="med"/>
            <a:tailEnd type="none" w="med" len="med"/>
          </a:ln>
          <a:effectLst/>
        </p:spPr>
      </p:cxnSp>
      <p:sp>
        <p:nvSpPr>
          <p:cNvPr id="9" name="Rectangle 8"/>
          <p:cNvSpPr/>
          <p:nvPr/>
        </p:nvSpPr>
        <p:spPr>
          <a:xfrm>
            <a:off x="609600" y="2096827"/>
            <a:ext cx="8224260" cy="1200329"/>
          </a:xfrm>
          <a:prstGeom prst="rect">
            <a:avLst/>
          </a:prstGeom>
        </p:spPr>
        <p:txBody>
          <a:bodyPr wrap="square">
            <a:spAutoFit/>
          </a:bodyPr>
          <a:lstStyle/>
          <a:p>
            <a:r>
              <a:rPr lang="en-US" dirty="0">
                <a:latin typeface="+mj-lt"/>
              </a:rPr>
              <a:t>Supports and assists program areas with contract compliance and sub-recipient monitoring by performing financial reviews of contractors; performs financial reviews of Nursing Facilities; coordinates and assists with Department response to federal audits.</a:t>
            </a:r>
          </a:p>
        </p:txBody>
      </p:sp>
      <p:sp>
        <p:nvSpPr>
          <p:cNvPr id="15" name="Pentagon 14"/>
          <p:cNvSpPr/>
          <p:nvPr/>
        </p:nvSpPr>
        <p:spPr bwMode="auto">
          <a:xfrm>
            <a:off x="108311" y="3833643"/>
            <a:ext cx="2827974"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Internal Audit</a:t>
            </a:r>
            <a:endParaRPr kumimoji="0" lang="en-US" sz="1600" b="1" i="0" u="none" strike="noStrike" cap="none" normalizeH="0" baseline="0" dirty="0">
              <a:ln>
                <a:noFill/>
              </a:ln>
              <a:solidFill>
                <a:schemeClr val="bg1"/>
              </a:solidFill>
              <a:effectLst/>
              <a:latin typeface="Calibri" charset="0"/>
            </a:endParaRPr>
          </a:p>
        </p:txBody>
      </p:sp>
      <p:cxnSp>
        <p:nvCxnSpPr>
          <p:cNvPr id="16" name="Straight Connector 15"/>
          <p:cNvCxnSpPr/>
          <p:nvPr/>
        </p:nvCxnSpPr>
        <p:spPr bwMode="auto">
          <a:xfrm>
            <a:off x="2817936" y="3980370"/>
            <a:ext cx="6287468" cy="0"/>
          </a:xfrm>
          <a:prstGeom prst="line">
            <a:avLst/>
          </a:prstGeom>
          <a:noFill/>
          <a:ln w="28575" cap="flat" cmpd="sng" algn="ctr">
            <a:solidFill>
              <a:srgbClr val="336699"/>
            </a:solidFill>
            <a:prstDash val="solid"/>
            <a:round/>
            <a:headEnd type="none" w="med" len="med"/>
            <a:tailEnd type="none" w="med" len="med"/>
          </a:ln>
          <a:effectLst/>
        </p:spPr>
      </p:cxnSp>
      <p:sp>
        <p:nvSpPr>
          <p:cNvPr id="4" name="Rectangle 3"/>
          <p:cNvSpPr/>
          <p:nvPr/>
        </p:nvSpPr>
        <p:spPr>
          <a:xfrm>
            <a:off x="510306" y="4371182"/>
            <a:ext cx="8113349" cy="1243930"/>
          </a:xfrm>
          <a:prstGeom prst="rect">
            <a:avLst/>
          </a:prstGeom>
        </p:spPr>
        <p:txBody>
          <a:bodyPr wrap="square">
            <a:spAutoFit/>
          </a:bodyPr>
          <a:lstStyle/>
          <a:p>
            <a:pPr>
              <a:lnSpc>
                <a:spcPct val="105000"/>
              </a:lnSpc>
              <a:spcAft>
                <a:spcPts val="800"/>
              </a:spcAft>
            </a:pPr>
            <a:r>
              <a:rPr lang="en-US" dirty="0">
                <a:latin typeface="Calibri" panose="020F0502020204030204" pitchFamily="34" charset="0"/>
                <a:ea typeface="Calibri" panose="020F0502020204030204" pitchFamily="34" charset="0"/>
              </a:rPr>
              <a:t>The Internal Audit function is responsible for identifying and auditing areas of risk within the Department and reporting recommendations for improved internal controls to Department management; coordination of LBA audits and LBA audit follow-up.</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863342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0"/>
            <a:ext cx="7966075" cy="519112"/>
          </a:xfrm>
        </p:spPr>
        <p:txBody>
          <a:bodyPr/>
          <a:lstStyle/>
          <a:p>
            <a:r>
              <a:rPr lang="en-US" b="1" dirty="0">
                <a:latin typeface="+mj-lt"/>
              </a:rPr>
              <a:t>BPI Key Accomplishments</a:t>
            </a:r>
          </a:p>
        </p:txBody>
      </p:sp>
      <p:graphicFrame>
        <p:nvGraphicFramePr>
          <p:cNvPr id="3" name="Diagram 2"/>
          <p:cNvGraphicFramePr/>
          <p:nvPr>
            <p:extLst>
              <p:ext uri="{D42A27DB-BD31-4B8C-83A1-F6EECF244321}">
                <p14:modId xmlns:p14="http://schemas.microsoft.com/office/powerpoint/2010/main" val="2266479088"/>
              </p:ext>
            </p:extLst>
          </p:nvPr>
        </p:nvGraphicFramePr>
        <p:xfrm>
          <a:off x="415925" y="962526"/>
          <a:ext cx="8258843" cy="5209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89967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BPI Key Challenges</a:t>
            </a:r>
          </a:p>
        </p:txBody>
      </p:sp>
      <p:graphicFrame>
        <p:nvGraphicFramePr>
          <p:cNvPr id="3" name="Diagram 2"/>
          <p:cNvGraphicFramePr/>
          <p:nvPr>
            <p:extLst>
              <p:ext uri="{D42A27DB-BD31-4B8C-83A1-F6EECF244321}">
                <p14:modId xmlns:p14="http://schemas.microsoft.com/office/powerpoint/2010/main" val="198563981"/>
              </p:ext>
            </p:extLst>
          </p:nvPr>
        </p:nvGraphicFramePr>
        <p:xfrm>
          <a:off x="415924" y="1066800"/>
          <a:ext cx="834707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34830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Bureau of Improvement &amp; Integrity Staffing</a:t>
            </a:r>
          </a:p>
        </p:txBody>
      </p:sp>
      <p:graphicFrame>
        <p:nvGraphicFramePr>
          <p:cNvPr id="5" name="Table 4"/>
          <p:cNvGraphicFramePr>
            <a:graphicFrameLocks noGrp="1"/>
          </p:cNvGraphicFramePr>
          <p:nvPr/>
        </p:nvGraphicFramePr>
        <p:xfrm>
          <a:off x="642144" y="1752600"/>
          <a:ext cx="8197056" cy="2362200"/>
        </p:xfrm>
        <a:graphic>
          <a:graphicData uri="http://schemas.openxmlformats.org/drawingml/2006/table">
            <a:tbl>
              <a:tblPr firstRow="1" bandRow="1"/>
              <a:tblGrid>
                <a:gridCol w="2386742">
                  <a:extLst>
                    <a:ext uri="{9D8B030D-6E8A-4147-A177-3AD203B41FA5}">
                      <a16:colId xmlns:a16="http://schemas.microsoft.com/office/drawing/2014/main" val="1529123343"/>
                    </a:ext>
                  </a:extLst>
                </a:gridCol>
                <a:gridCol w="933514">
                  <a:extLst>
                    <a:ext uri="{9D8B030D-6E8A-4147-A177-3AD203B41FA5}">
                      <a16:colId xmlns:a16="http://schemas.microsoft.com/office/drawing/2014/main" val="1743172661"/>
                    </a:ext>
                  </a:extLst>
                </a:gridCol>
                <a:gridCol w="4876800">
                  <a:extLst>
                    <a:ext uri="{9D8B030D-6E8A-4147-A177-3AD203B41FA5}">
                      <a16:colId xmlns:a16="http://schemas.microsoft.com/office/drawing/2014/main" val="1660145296"/>
                    </a:ext>
                  </a:extLst>
                </a:gridCol>
              </a:tblGrid>
              <a:tr h="1484232">
                <a:tc>
                  <a:txBody>
                    <a:bodyPr/>
                    <a:lstStyle/>
                    <a:p>
                      <a:pPr marL="0" marR="0" algn="ctr">
                        <a:lnSpc>
                          <a:spcPct val="107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Governor Recommended Positions SFY22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9510 – Bureau of Improvement and Integrity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179433608"/>
                  </a:ext>
                </a:extLst>
              </a:tr>
              <a:tr h="877968">
                <a:tc>
                  <a:txBody>
                    <a:bodyPr/>
                    <a:lstStyle/>
                    <a:p>
                      <a:pPr marL="0" marR="0" algn="ctr">
                        <a:lnSpc>
                          <a:spcPct val="107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7935 – Office of Improvement &amp; Integrity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162231583"/>
                  </a:ext>
                </a:extLst>
              </a:tr>
            </a:tbl>
          </a:graphicData>
        </a:graphic>
      </p:graphicFrame>
    </p:spTree>
    <p:extLst>
      <p:ext uri="{BB962C8B-B14F-4D97-AF65-F5344CB8AC3E}">
        <p14:creationId xmlns:p14="http://schemas.microsoft.com/office/powerpoint/2010/main" val="296670586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Budget Chart comparison - BII</a:t>
            </a:r>
          </a:p>
        </p:txBody>
      </p:sp>
      <p:graphicFrame>
        <p:nvGraphicFramePr>
          <p:cNvPr id="3" name="Chart 2"/>
          <p:cNvGraphicFramePr/>
          <p:nvPr>
            <p:extLst>
              <p:ext uri="{D42A27DB-BD31-4B8C-83A1-F6EECF244321}">
                <p14:modId xmlns:p14="http://schemas.microsoft.com/office/powerpoint/2010/main" val="1905783851"/>
              </p:ext>
            </p:extLst>
          </p:nvPr>
        </p:nvGraphicFramePr>
        <p:xfrm>
          <a:off x="609600" y="2057400"/>
          <a:ext cx="2743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553622888"/>
              </p:ext>
            </p:extLst>
          </p:nvPr>
        </p:nvGraphicFramePr>
        <p:xfrm>
          <a:off x="3048000" y="2057400"/>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814932220"/>
              </p:ext>
            </p:extLst>
          </p:nvPr>
        </p:nvGraphicFramePr>
        <p:xfrm>
          <a:off x="5823333" y="2057400"/>
          <a:ext cx="27432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659220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Bureau of Improvement &amp; Integrity</a:t>
            </a:r>
          </a:p>
        </p:txBody>
      </p:sp>
      <p:graphicFrame>
        <p:nvGraphicFramePr>
          <p:cNvPr id="7" name="Table 6"/>
          <p:cNvGraphicFramePr>
            <a:graphicFrameLocks noGrp="1"/>
          </p:cNvGraphicFramePr>
          <p:nvPr>
            <p:extLst>
              <p:ext uri="{D42A27DB-BD31-4B8C-83A1-F6EECF244321}">
                <p14:modId xmlns:p14="http://schemas.microsoft.com/office/powerpoint/2010/main" val="2140146761"/>
              </p:ext>
            </p:extLst>
          </p:nvPr>
        </p:nvGraphicFramePr>
        <p:xfrm>
          <a:off x="591344" y="1752601"/>
          <a:ext cx="7790656" cy="2514600"/>
        </p:xfrm>
        <a:graphic>
          <a:graphicData uri="http://schemas.openxmlformats.org/drawingml/2006/table">
            <a:tbl>
              <a:tblPr firstRow="1" bandRow="1"/>
              <a:tblGrid>
                <a:gridCol w="1313656">
                  <a:extLst>
                    <a:ext uri="{9D8B030D-6E8A-4147-A177-3AD203B41FA5}">
                      <a16:colId xmlns:a16="http://schemas.microsoft.com/office/drawing/2014/main" val="4068472297"/>
                    </a:ext>
                  </a:extLst>
                </a:gridCol>
                <a:gridCol w="2453456">
                  <a:extLst>
                    <a:ext uri="{9D8B030D-6E8A-4147-A177-3AD203B41FA5}">
                      <a16:colId xmlns:a16="http://schemas.microsoft.com/office/drawing/2014/main" val="763000263"/>
                    </a:ext>
                  </a:extLst>
                </a:gridCol>
                <a:gridCol w="782729">
                  <a:extLst>
                    <a:ext uri="{9D8B030D-6E8A-4147-A177-3AD203B41FA5}">
                      <a16:colId xmlns:a16="http://schemas.microsoft.com/office/drawing/2014/main" val="4113557400"/>
                    </a:ext>
                  </a:extLst>
                </a:gridCol>
                <a:gridCol w="782729">
                  <a:extLst>
                    <a:ext uri="{9D8B030D-6E8A-4147-A177-3AD203B41FA5}">
                      <a16:colId xmlns:a16="http://schemas.microsoft.com/office/drawing/2014/main" val="2256672293"/>
                    </a:ext>
                  </a:extLst>
                </a:gridCol>
                <a:gridCol w="1100827">
                  <a:extLst>
                    <a:ext uri="{9D8B030D-6E8A-4147-A177-3AD203B41FA5}">
                      <a16:colId xmlns:a16="http://schemas.microsoft.com/office/drawing/2014/main" val="1737253715"/>
                    </a:ext>
                  </a:extLst>
                </a:gridCol>
                <a:gridCol w="1357259">
                  <a:extLst>
                    <a:ext uri="{9D8B030D-6E8A-4147-A177-3AD203B41FA5}">
                      <a16:colId xmlns:a16="http://schemas.microsoft.com/office/drawing/2014/main" val="1171115535"/>
                    </a:ext>
                  </a:extLst>
                </a:gridCol>
              </a:tblGrid>
              <a:tr h="1495222">
                <a:tc>
                  <a:txBody>
                    <a:bodyPr/>
                    <a:lstStyle/>
                    <a:p>
                      <a:pPr marL="0" marR="0" algn="ctr">
                        <a:lnSpc>
                          <a:spcPct val="107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Accounting Unit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Division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Bureau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 Book Page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 Briefing Book Page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231911014"/>
                  </a:ext>
                </a:extLst>
              </a:tr>
              <a:tr h="1019378">
                <a:tc>
                  <a:txBody>
                    <a:bodyPr/>
                    <a:lstStyle/>
                    <a:p>
                      <a:pPr marL="0" marR="0">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9510-7935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Office of Improvement and Integrity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565880881"/>
                  </a:ext>
                </a:extLst>
              </a:tr>
            </a:tbl>
          </a:graphicData>
        </a:graphic>
      </p:graphicFrame>
    </p:spTree>
    <p:extLst>
      <p:ext uri="{BB962C8B-B14F-4D97-AF65-F5344CB8AC3E}">
        <p14:creationId xmlns:p14="http://schemas.microsoft.com/office/powerpoint/2010/main" val="17284547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19"/>
            <a:ext cx="7966075" cy="523131"/>
          </a:xfrm>
        </p:spPr>
        <p:txBody>
          <a:bodyPr/>
          <a:lstStyle/>
          <a:p>
            <a:r>
              <a:rPr lang="en-US" spc="-5" dirty="0">
                <a:latin typeface="Calibri"/>
                <a:cs typeface="Calibri"/>
              </a:rPr>
              <a:t>Overview </a:t>
            </a:r>
            <a:r>
              <a:rPr lang="en-US" dirty="0">
                <a:latin typeface="Calibri"/>
                <a:cs typeface="Calibri"/>
              </a:rPr>
              <a:t>– </a:t>
            </a:r>
            <a:r>
              <a:rPr lang="en-US" spc="-5" dirty="0"/>
              <a:t>Bureau</a:t>
            </a:r>
            <a:r>
              <a:rPr lang="en-US" spc="-5" dirty="0">
                <a:latin typeface="Calibri"/>
                <a:cs typeface="Calibri"/>
              </a:rPr>
              <a:t> </a:t>
            </a:r>
            <a:r>
              <a:rPr lang="en-US" dirty="0">
                <a:latin typeface="Calibri"/>
                <a:cs typeface="Calibri"/>
              </a:rPr>
              <a:t>of Program Quality (BPQ)</a:t>
            </a:r>
            <a:endParaRPr lang="en-US" dirty="0"/>
          </a:p>
        </p:txBody>
      </p:sp>
      <p:sp>
        <p:nvSpPr>
          <p:cNvPr id="4" name="Rectangle 3"/>
          <p:cNvSpPr/>
          <p:nvPr/>
        </p:nvSpPr>
        <p:spPr>
          <a:xfrm>
            <a:off x="415925" y="1143000"/>
            <a:ext cx="8194675" cy="4185761"/>
          </a:xfrm>
          <a:prstGeom prst="rect">
            <a:avLst/>
          </a:prstGeom>
        </p:spPr>
        <p:txBody>
          <a:bodyPr wrap="square">
            <a:spAutoFit/>
          </a:bodyPr>
          <a:lstStyle/>
          <a:p>
            <a:pPr marL="12065" marR="5080">
              <a:spcBef>
                <a:spcPts val="1200"/>
              </a:spcBef>
              <a:buClr>
                <a:srgbClr val="FF0000"/>
              </a:buClr>
              <a:buSzPct val="75000"/>
            </a:pPr>
            <a:r>
              <a:rPr lang="en-US" dirty="0">
                <a:latin typeface="+mj-lt"/>
              </a:rPr>
              <a:t>The Bureau of Program Quality (BPQ) provides formal ongoing assistance with quality oversight, improvement, program evaluation, and quantitative reporting to Department programs and the public through its expert reviewers, quality improvement specialists, evaluators, and analysts. Data are synthesized and disseminated to leadership, policy makers and stakeholders in an effort to ensure each have an optimal understanding about the quality and effectiveness of services administered by the Department. $6,508,040  $7,107,978  </a:t>
            </a:r>
          </a:p>
          <a:p>
            <a:pPr marL="12065" marR="5080">
              <a:spcBef>
                <a:spcPts val="1200"/>
              </a:spcBef>
              <a:buClr>
                <a:srgbClr val="FF0000"/>
              </a:buClr>
              <a:buSzPct val="75000"/>
            </a:pPr>
            <a:r>
              <a:rPr lang="en-US" dirty="0">
                <a:latin typeface="+mj-lt"/>
              </a:rPr>
              <a:t>The Bureau includes:</a:t>
            </a:r>
          </a:p>
          <a:p>
            <a:pPr marL="354965" marR="5080" indent="-342900">
              <a:spcBef>
                <a:spcPts val="1200"/>
              </a:spcBef>
              <a:buClr>
                <a:srgbClr val="FF0000"/>
              </a:buClr>
              <a:buSzPct val="75000"/>
              <a:buFont typeface="Wingdings" panose="05000000000000000000" pitchFamily="2" charset="2"/>
              <a:buChar char="l"/>
            </a:pPr>
            <a:r>
              <a:rPr lang="en-US" dirty="0">
                <a:solidFill>
                  <a:srgbClr val="000000"/>
                </a:solidFill>
                <a:latin typeface="Calibri" pitchFamily="34" charset="0"/>
                <a:ea typeface="ＭＳ Ｐゴシック" pitchFamily="1" charset="-128"/>
              </a:rPr>
              <a:t>Data Analytics and Reporting;</a:t>
            </a:r>
          </a:p>
          <a:p>
            <a:pPr marL="342900" lvl="0" indent="-342900">
              <a:spcBef>
                <a:spcPts val="1200"/>
              </a:spcBef>
              <a:buClr>
                <a:srgbClr val="FF0000"/>
              </a:buClr>
              <a:buSzPct val="75000"/>
              <a:buFont typeface="Wingdings" panose="05000000000000000000" pitchFamily="2" charset="2"/>
              <a:buChar char="l"/>
              <a:defRPr/>
            </a:pPr>
            <a:r>
              <a:rPr lang="en-US" dirty="0">
                <a:solidFill>
                  <a:srgbClr val="000000"/>
                </a:solidFill>
                <a:latin typeface="Calibri" pitchFamily="34" charset="0"/>
                <a:ea typeface="ＭＳ Ｐゴシック" pitchFamily="1" charset="-128"/>
              </a:rPr>
              <a:t>Medicaid Quality Program; </a:t>
            </a:r>
          </a:p>
          <a:p>
            <a:pPr marL="342900" lvl="0" indent="-342900">
              <a:spcBef>
                <a:spcPts val="1200"/>
              </a:spcBef>
              <a:buClr>
                <a:srgbClr val="FF0000"/>
              </a:buClr>
              <a:buSzPct val="75000"/>
              <a:buFont typeface="Wingdings" panose="05000000000000000000" pitchFamily="2" charset="2"/>
              <a:buChar char="l"/>
              <a:defRPr/>
            </a:pPr>
            <a:r>
              <a:rPr lang="en-US" dirty="0">
                <a:solidFill>
                  <a:srgbClr val="000000"/>
                </a:solidFill>
                <a:latin typeface="Calibri" pitchFamily="34" charset="0"/>
                <a:ea typeface="ＭＳ Ｐゴシック" pitchFamily="1" charset="-128"/>
              </a:rPr>
              <a:t>Substance Misuse Planning and Evaluation; and</a:t>
            </a:r>
          </a:p>
          <a:p>
            <a:pPr marL="342900" lvl="0" indent="-342900">
              <a:spcBef>
                <a:spcPts val="1200"/>
              </a:spcBef>
              <a:buClr>
                <a:srgbClr val="FF0000"/>
              </a:buClr>
              <a:buSzPct val="75000"/>
              <a:buFont typeface="Wingdings" panose="05000000000000000000" pitchFamily="2" charset="2"/>
              <a:buChar char="l"/>
              <a:defRPr/>
            </a:pPr>
            <a:r>
              <a:rPr lang="en-US" dirty="0">
                <a:solidFill>
                  <a:srgbClr val="000000"/>
                </a:solidFill>
                <a:latin typeface="Calibri" pitchFamily="34" charset="0"/>
                <a:ea typeface="ＭＳ Ｐゴシック" pitchFamily="1" charset="-128"/>
              </a:rPr>
              <a:t>Health Services Assessment.</a:t>
            </a:r>
          </a:p>
        </p:txBody>
      </p:sp>
    </p:spTree>
    <p:extLst>
      <p:ext uri="{BB962C8B-B14F-4D97-AF65-F5344CB8AC3E}">
        <p14:creationId xmlns:p14="http://schemas.microsoft.com/office/powerpoint/2010/main" val="283411994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575" y="947817"/>
            <a:ext cx="9152575" cy="643699"/>
          </a:xfrm>
          <a:prstGeom prst="rect">
            <a:avLst/>
          </a:prstGeom>
          <a:solidFill>
            <a:srgbClr val="FFC0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0" name="Rectangle 29"/>
          <p:cNvSpPr/>
          <p:nvPr/>
        </p:nvSpPr>
        <p:spPr bwMode="auto">
          <a:xfrm>
            <a:off x="-27624" y="2140484"/>
            <a:ext cx="9200407" cy="3999121"/>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9" name="Pentagon 38"/>
          <p:cNvSpPr/>
          <p:nvPr/>
        </p:nvSpPr>
        <p:spPr bwMode="auto">
          <a:xfrm>
            <a:off x="0" y="1638180"/>
            <a:ext cx="2827974" cy="377162"/>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latin typeface="Calibri" charset="0"/>
              </a:rPr>
              <a:t>Department-wide &amp; Public</a:t>
            </a:r>
            <a:endParaRPr kumimoji="0" lang="en-US" sz="1600" b="1" i="0" u="none" strike="noStrike" cap="none" normalizeH="0" baseline="0" dirty="0">
              <a:ln>
                <a:noFill/>
              </a:ln>
              <a:solidFill>
                <a:schemeClr val="bg1"/>
              </a:solidFill>
              <a:effectLst/>
              <a:latin typeface="Calibri" charset="0"/>
            </a:endParaRPr>
          </a:p>
        </p:txBody>
      </p:sp>
      <p:sp>
        <p:nvSpPr>
          <p:cNvPr id="2" name="Title 1"/>
          <p:cNvSpPr>
            <a:spLocks noGrp="1"/>
          </p:cNvSpPr>
          <p:nvPr>
            <p:ph type="title" idx="4294967295"/>
          </p:nvPr>
        </p:nvSpPr>
        <p:spPr>
          <a:xfrm>
            <a:off x="424443" y="368686"/>
            <a:ext cx="7966075" cy="461576"/>
          </a:xfrm>
        </p:spPr>
        <p:txBody>
          <a:bodyPr/>
          <a:lstStyle/>
          <a:p>
            <a:r>
              <a:rPr lang="en-US" sz="2400" dirty="0">
                <a:latin typeface="Calibri" panose="020F0502020204030204" pitchFamily="34" charset="0"/>
                <a:cs typeface="Calibri" panose="020F0502020204030204" pitchFamily="34" charset="0"/>
              </a:rPr>
              <a:t>Data Analytics and Reporting-1</a:t>
            </a:r>
            <a:endParaRPr lang="en-US" sz="2400" b="1" i="1" dirty="0">
              <a:latin typeface="Calibri" panose="020F0502020204030204" pitchFamily="34" charset="0"/>
              <a:cs typeface="Calibri" panose="020F0502020204030204" pitchFamily="34" charset="0"/>
            </a:endParaRPr>
          </a:p>
        </p:txBody>
      </p:sp>
      <p:cxnSp>
        <p:nvCxnSpPr>
          <p:cNvPr id="54" name="Straight Connector 53"/>
          <p:cNvCxnSpPr/>
          <p:nvPr/>
        </p:nvCxnSpPr>
        <p:spPr bwMode="auto">
          <a:xfrm>
            <a:off x="2829133" y="1814774"/>
            <a:ext cx="6343650" cy="0"/>
          </a:xfrm>
          <a:prstGeom prst="line">
            <a:avLst/>
          </a:prstGeom>
          <a:noFill/>
          <a:ln w="28575" cap="flat" cmpd="sng" algn="ctr">
            <a:solidFill>
              <a:srgbClr val="336699"/>
            </a:solidFill>
            <a:prstDash val="solid"/>
            <a:round/>
            <a:headEnd type="none" w="med" len="med"/>
            <a:tailEnd type="none" w="med" len="med"/>
          </a:ln>
          <a:effectLst/>
        </p:spPr>
      </p:cxnSp>
      <p:cxnSp>
        <p:nvCxnSpPr>
          <p:cNvPr id="56" name="Straight Connector 55"/>
          <p:cNvCxnSpPr/>
          <p:nvPr/>
        </p:nvCxnSpPr>
        <p:spPr bwMode="auto">
          <a:xfrm flipV="1">
            <a:off x="2768541" y="3951033"/>
            <a:ext cx="6353688" cy="8358"/>
          </a:xfrm>
          <a:prstGeom prst="line">
            <a:avLst/>
          </a:prstGeom>
          <a:noFill/>
          <a:ln w="28575" cap="flat" cmpd="sng" algn="ctr">
            <a:solidFill>
              <a:srgbClr val="336699"/>
            </a:solidFill>
            <a:prstDash val="solid"/>
            <a:round/>
            <a:headEnd type="none" w="med" len="med"/>
            <a:tailEnd type="none" w="med" len="med"/>
          </a:ln>
          <a:effectLst/>
        </p:spPr>
      </p:cxnSp>
      <p:sp>
        <p:nvSpPr>
          <p:cNvPr id="63" name="Pentagon 62"/>
          <p:cNvSpPr/>
          <p:nvPr/>
        </p:nvSpPr>
        <p:spPr bwMode="auto">
          <a:xfrm>
            <a:off x="0" y="3798535"/>
            <a:ext cx="2827974" cy="348954"/>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Medicaid Analytics</a:t>
            </a:r>
            <a:endParaRPr kumimoji="0" lang="en-US" sz="1600" b="1" i="0" u="none" strike="noStrike" cap="none" normalizeH="0" baseline="0" dirty="0">
              <a:ln>
                <a:noFill/>
              </a:ln>
              <a:solidFill>
                <a:schemeClr val="bg1"/>
              </a:solidFill>
              <a:effectLst/>
              <a:latin typeface="Calibri" charset="0"/>
            </a:endParaRPr>
          </a:p>
        </p:txBody>
      </p:sp>
      <p:sp>
        <p:nvSpPr>
          <p:cNvPr id="11" name="Rectangle 10"/>
          <p:cNvSpPr/>
          <p:nvPr/>
        </p:nvSpPr>
        <p:spPr bwMode="auto">
          <a:xfrm>
            <a:off x="0" y="1046279"/>
            <a:ext cx="9154038" cy="47155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kumimoji="0" lang="en-US" sz="1600" b="1" u="none" strike="noStrike" cap="none" normalizeH="0" baseline="0" dirty="0">
                <a:ln>
                  <a:noFill/>
                </a:ln>
                <a:solidFill>
                  <a:schemeClr val="tx1"/>
                </a:solidFill>
                <a:effectLst/>
                <a:latin typeface="Calibri" charset="0"/>
              </a:rPr>
              <a:t>	</a:t>
            </a:r>
            <a:r>
              <a:rPr lang="en-US" sz="1600" b="1" dirty="0">
                <a:latin typeface="+mj-lt"/>
              </a:rPr>
              <a:t>Key Activities and Services</a:t>
            </a:r>
            <a:endParaRPr lang="en-US" sz="1600" b="1" dirty="0">
              <a:latin typeface="Calibri" charset="0"/>
            </a:endParaRPr>
          </a:p>
        </p:txBody>
      </p:sp>
      <p:sp>
        <p:nvSpPr>
          <p:cNvPr id="43" name="Rectangle 42"/>
          <p:cNvSpPr/>
          <p:nvPr/>
        </p:nvSpPr>
        <p:spPr>
          <a:xfrm>
            <a:off x="304839" y="2319408"/>
            <a:ext cx="8544359" cy="1200329"/>
          </a:xfrm>
          <a:prstGeom prst="rect">
            <a:avLst/>
          </a:prstGeom>
        </p:spPr>
        <p:txBody>
          <a:bodyPr wrap="square">
            <a:spAutoFit/>
          </a:bodyPr>
          <a:lstStyle/>
          <a:p>
            <a:pPr marL="285750" lvl="0" indent="-285750">
              <a:buFont typeface="Arial" panose="020B0604020202020204" pitchFamily="34" charset="0"/>
              <a:buChar char="•"/>
            </a:pPr>
            <a:r>
              <a:rPr lang="en-US" dirty="0">
                <a:latin typeface="+mj-lt"/>
              </a:rPr>
              <a:t>Ongoing and ad hoc analysis of the intersections between Medicaid, behavioral health, public health data and other data</a:t>
            </a:r>
          </a:p>
          <a:p>
            <a:pPr marL="285750" lvl="0" indent="-285750">
              <a:buFont typeface="Arial" panose="020B0604020202020204" pitchFamily="34" charset="0"/>
              <a:buChar char="•"/>
            </a:pPr>
            <a:r>
              <a:rPr lang="en-US" dirty="0">
                <a:latin typeface="+mj-lt"/>
              </a:rPr>
              <a:t>Information resource for stakeholders, policy makers and the public on statistics and data sources related to Departmental functions</a:t>
            </a:r>
          </a:p>
        </p:txBody>
      </p:sp>
      <p:sp>
        <p:nvSpPr>
          <p:cNvPr id="17" name="Rectangle 16"/>
          <p:cNvSpPr/>
          <p:nvPr/>
        </p:nvSpPr>
        <p:spPr>
          <a:xfrm>
            <a:off x="424436" y="4299987"/>
            <a:ext cx="8544359" cy="1754326"/>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Provide analysis and insight of enrollment, utilization and cost data to support Medicaid program policy development and financial management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Analysis to support health care delivery system improvement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Analysis and performance reporting for development and monitoring of Medicaid waivers, managed care directed payments and quality incentive programs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83209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575" y="947817"/>
            <a:ext cx="9152575" cy="643699"/>
          </a:xfrm>
          <a:prstGeom prst="rect">
            <a:avLst/>
          </a:prstGeom>
          <a:solidFill>
            <a:srgbClr val="FFC0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0" name="Rectangle 29"/>
          <p:cNvSpPr/>
          <p:nvPr/>
        </p:nvSpPr>
        <p:spPr bwMode="auto">
          <a:xfrm>
            <a:off x="-27624" y="2140484"/>
            <a:ext cx="9200407" cy="3999121"/>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9" name="Pentagon 38"/>
          <p:cNvSpPr/>
          <p:nvPr/>
        </p:nvSpPr>
        <p:spPr bwMode="auto">
          <a:xfrm>
            <a:off x="0" y="1638180"/>
            <a:ext cx="2827974" cy="377162"/>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defTabSz="1019175" fontAlgn="base">
              <a:spcBef>
                <a:spcPct val="0"/>
              </a:spcBef>
              <a:spcAft>
                <a:spcPct val="0"/>
              </a:spcAft>
            </a:pPr>
            <a:r>
              <a:rPr lang="en-US" sz="1600" b="1" dirty="0">
                <a:solidFill>
                  <a:schemeClr val="bg1"/>
                </a:solidFill>
                <a:latin typeface="Calibri" charset="0"/>
              </a:rPr>
              <a:t>Medicaid Quality Monitoring</a:t>
            </a:r>
          </a:p>
        </p:txBody>
      </p:sp>
      <p:sp>
        <p:nvSpPr>
          <p:cNvPr id="2" name="Title 1"/>
          <p:cNvSpPr>
            <a:spLocks noGrp="1"/>
          </p:cNvSpPr>
          <p:nvPr>
            <p:ph type="title" idx="4294967295"/>
          </p:nvPr>
        </p:nvSpPr>
        <p:spPr>
          <a:xfrm>
            <a:off x="424443" y="368686"/>
            <a:ext cx="7966075" cy="461576"/>
          </a:xfrm>
        </p:spPr>
        <p:txBody>
          <a:bodyPr/>
          <a:lstStyle/>
          <a:p>
            <a:r>
              <a:rPr lang="en-US" sz="2400" dirty="0">
                <a:latin typeface="Calibri" panose="020F0502020204030204" pitchFamily="34" charset="0"/>
                <a:cs typeface="Calibri" panose="020F0502020204030204" pitchFamily="34" charset="0"/>
              </a:rPr>
              <a:t>Data Analytics and Reporting-2</a:t>
            </a:r>
            <a:endParaRPr lang="en-US" sz="2400" b="1" i="1" dirty="0">
              <a:latin typeface="Calibri" panose="020F0502020204030204" pitchFamily="34" charset="0"/>
              <a:cs typeface="Calibri" panose="020F0502020204030204" pitchFamily="34" charset="0"/>
            </a:endParaRPr>
          </a:p>
        </p:txBody>
      </p:sp>
      <p:sp>
        <p:nvSpPr>
          <p:cNvPr id="9" name="Rectangle 8"/>
          <p:cNvSpPr/>
          <p:nvPr/>
        </p:nvSpPr>
        <p:spPr>
          <a:xfrm>
            <a:off x="424437" y="5272236"/>
            <a:ext cx="8544359" cy="923330"/>
          </a:xfrm>
          <a:prstGeom prst="rect">
            <a:avLst/>
          </a:prstGeom>
        </p:spPr>
        <p:txBody>
          <a:bodyPr wrap="square">
            <a:spAutoFit/>
          </a:bodyPr>
          <a:lstStyle/>
          <a:p>
            <a:pPr marL="285750" indent="-285750">
              <a:buFont typeface="Arial" panose="020B0604020202020204" pitchFamily="34" charset="0"/>
              <a:buChar char="•"/>
            </a:pPr>
            <a:r>
              <a:rPr lang="en-US" dirty="0">
                <a:latin typeface="+mj-lt"/>
              </a:rPr>
              <a:t>Management &amp; quality improvement of Medicaid claims/encounters, Comprehensive Healthcare Information System (commercial insurance and Medicare), Phoenix (community mental health), WITS (drug and alcohol) data systems</a:t>
            </a:r>
          </a:p>
        </p:txBody>
      </p:sp>
      <p:cxnSp>
        <p:nvCxnSpPr>
          <p:cNvPr id="18" name="Straight Connector 17"/>
          <p:cNvCxnSpPr/>
          <p:nvPr/>
        </p:nvCxnSpPr>
        <p:spPr bwMode="auto">
          <a:xfrm>
            <a:off x="2762934" y="5101155"/>
            <a:ext cx="6476049" cy="1169"/>
          </a:xfrm>
          <a:prstGeom prst="line">
            <a:avLst/>
          </a:prstGeom>
          <a:noFill/>
          <a:ln w="28575" cap="flat" cmpd="sng" algn="ctr">
            <a:solidFill>
              <a:srgbClr val="336699"/>
            </a:solidFill>
            <a:prstDash val="solid"/>
            <a:round/>
            <a:headEnd type="none" w="med" len="med"/>
            <a:tailEnd type="none" w="med" len="med"/>
          </a:ln>
          <a:effectLst/>
        </p:spPr>
      </p:cxnSp>
      <p:cxnSp>
        <p:nvCxnSpPr>
          <p:cNvPr id="54" name="Straight Connector 53"/>
          <p:cNvCxnSpPr/>
          <p:nvPr/>
        </p:nvCxnSpPr>
        <p:spPr bwMode="auto">
          <a:xfrm>
            <a:off x="2829133" y="1814774"/>
            <a:ext cx="6343650" cy="0"/>
          </a:xfrm>
          <a:prstGeom prst="line">
            <a:avLst/>
          </a:prstGeom>
          <a:noFill/>
          <a:ln w="28575" cap="flat" cmpd="sng" algn="ctr">
            <a:solidFill>
              <a:srgbClr val="336699"/>
            </a:solidFill>
            <a:prstDash val="solid"/>
            <a:round/>
            <a:headEnd type="none" w="med" len="med"/>
            <a:tailEnd type="none" w="med" len="med"/>
          </a:ln>
          <a:effectLst/>
        </p:spPr>
      </p:cxnSp>
      <p:sp>
        <p:nvSpPr>
          <p:cNvPr id="62" name="Pentagon 61"/>
          <p:cNvSpPr/>
          <p:nvPr/>
        </p:nvSpPr>
        <p:spPr bwMode="auto">
          <a:xfrm>
            <a:off x="1" y="4953048"/>
            <a:ext cx="2827974" cy="321417"/>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Data Systems Oversight</a:t>
            </a:r>
            <a:endParaRPr kumimoji="0" lang="en-US" sz="1600" b="1" i="0" u="none" strike="noStrike" cap="none" normalizeH="0" baseline="0" dirty="0">
              <a:ln>
                <a:noFill/>
              </a:ln>
              <a:solidFill>
                <a:schemeClr val="bg1"/>
              </a:solidFill>
              <a:effectLst/>
              <a:latin typeface="Calibri" charset="0"/>
            </a:endParaRPr>
          </a:p>
        </p:txBody>
      </p:sp>
      <p:cxnSp>
        <p:nvCxnSpPr>
          <p:cNvPr id="56" name="Straight Connector 55"/>
          <p:cNvCxnSpPr/>
          <p:nvPr/>
        </p:nvCxnSpPr>
        <p:spPr bwMode="auto">
          <a:xfrm flipV="1">
            <a:off x="2800350" y="3346351"/>
            <a:ext cx="6353688" cy="8358"/>
          </a:xfrm>
          <a:prstGeom prst="line">
            <a:avLst/>
          </a:prstGeom>
          <a:noFill/>
          <a:ln w="28575" cap="flat" cmpd="sng" algn="ctr">
            <a:solidFill>
              <a:srgbClr val="336699"/>
            </a:solidFill>
            <a:prstDash val="solid"/>
            <a:round/>
            <a:headEnd type="none" w="med" len="med"/>
            <a:tailEnd type="none" w="med" len="med"/>
          </a:ln>
          <a:effectLst/>
        </p:spPr>
      </p:cxnSp>
      <p:sp>
        <p:nvSpPr>
          <p:cNvPr id="63" name="Pentagon 62"/>
          <p:cNvSpPr/>
          <p:nvPr/>
        </p:nvSpPr>
        <p:spPr bwMode="auto">
          <a:xfrm>
            <a:off x="0" y="3201278"/>
            <a:ext cx="2827974" cy="348954"/>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defTabSz="1019175" fontAlgn="base">
              <a:spcBef>
                <a:spcPct val="0"/>
              </a:spcBef>
              <a:spcAft>
                <a:spcPct val="0"/>
              </a:spcAft>
            </a:pPr>
            <a:r>
              <a:rPr lang="en-US" sz="1600" b="1" dirty="0">
                <a:solidFill>
                  <a:schemeClr val="bg1"/>
                </a:solidFill>
                <a:latin typeface="Calibri" charset="0"/>
              </a:rPr>
              <a:t>Behavioral Health Analytics</a:t>
            </a:r>
          </a:p>
        </p:txBody>
      </p:sp>
      <p:sp>
        <p:nvSpPr>
          <p:cNvPr id="11" name="Rectangle 10"/>
          <p:cNvSpPr/>
          <p:nvPr/>
        </p:nvSpPr>
        <p:spPr bwMode="auto">
          <a:xfrm>
            <a:off x="0" y="1046279"/>
            <a:ext cx="9154038" cy="47155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kumimoji="0" lang="en-US" sz="1600" b="1" u="none" strike="noStrike" cap="none" normalizeH="0" baseline="0" dirty="0">
                <a:ln>
                  <a:noFill/>
                </a:ln>
                <a:solidFill>
                  <a:schemeClr val="tx1"/>
                </a:solidFill>
                <a:effectLst/>
                <a:latin typeface="Calibri" charset="0"/>
              </a:rPr>
              <a:t>	</a:t>
            </a:r>
            <a:r>
              <a:rPr lang="en-US" sz="1600" b="1" dirty="0">
                <a:latin typeface="+mj-lt"/>
              </a:rPr>
              <a:t>Key Activities and Services</a:t>
            </a:r>
            <a:endParaRPr lang="en-US" sz="1600" b="1" dirty="0">
              <a:latin typeface="Calibri" charset="0"/>
            </a:endParaRPr>
          </a:p>
        </p:txBody>
      </p:sp>
      <p:sp>
        <p:nvSpPr>
          <p:cNvPr id="43" name="Rectangle 42"/>
          <p:cNvSpPr/>
          <p:nvPr/>
        </p:nvSpPr>
        <p:spPr>
          <a:xfrm>
            <a:off x="424437" y="2102645"/>
            <a:ext cx="8544359" cy="923330"/>
          </a:xfrm>
          <a:prstGeom prst="rect">
            <a:avLst/>
          </a:prstGeom>
        </p:spPr>
        <p:txBody>
          <a:bodyPr wrap="square">
            <a:spAutoFit/>
          </a:bodyPr>
          <a:lstStyle/>
          <a:p>
            <a:pPr marL="285750" lvl="0" indent="-285750">
              <a:buFont typeface="Arial" panose="020B0604020202020204" pitchFamily="34" charset="0"/>
              <a:buChar char="•"/>
            </a:pPr>
            <a:r>
              <a:rPr lang="en-US" dirty="0">
                <a:latin typeface="+mj-lt"/>
              </a:rPr>
              <a:t>Management of the Medicaid Quality Information System (medicaidquality.nh.gov)</a:t>
            </a:r>
          </a:p>
          <a:p>
            <a:pPr marL="285750" lvl="0" indent="-285750">
              <a:buFont typeface="Arial" panose="020B0604020202020204" pitchFamily="34" charset="0"/>
              <a:buChar char="•"/>
            </a:pPr>
            <a:r>
              <a:rPr lang="en-US" dirty="0">
                <a:latin typeface="+mj-lt"/>
              </a:rPr>
              <a:t>Processing and reporting on 7,000 data points a quarter across 200+ quality measures</a:t>
            </a:r>
          </a:p>
          <a:p>
            <a:pPr marL="285750" lvl="0" indent="-285750">
              <a:buFont typeface="Arial" panose="020B0604020202020204" pitchFamily="34" charset="0"/>
              <a:buChar char="•"/>
            </a:pPr>
            <a:r>
              <a:rPr lang="en-US" dirty="0">
                <a:latin typeface="+mj-lt"/>
              </a:rPr>
              <a:t>Lead Medicaid Federal quality reporting</a:t>
            </a:r>
          </a:p>
        </p:txBody>
      </p:sp>
      <p:sp>
        <p:nvSpPr>
          <p:cNvPr id="17" name="Rectangle 16"/>
          <p:cNvSpPr/>
          <p:nvPr/>
        </p:nvSpPr>
        <p:spPr>
          <a:xfrm>
            <a:off x="424437" y="3517910"/>
            <a:ext cx="8544359" cy="147732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Reporting and analytics/dashboarding to support Behavioral Health program development, monitoring and quality improvement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Monitoring &amp; analysis of key metrics for State’s Mental Health Settlement Agreement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Provide fresh insights into behavioral health systems through data science &amp; cross-data system analysis</a:t>
            </a:r>
          </a:p>
        </p:txBody>
      </p:sp>
    </p:spTree>
    <p:extLst>
      <p:ext uri="{BB962C8B-B14F-4D97-AF65-F5344CB8AC3E}">
        <p14:creationId xmlns:p14="http://schemas.microsoft.com/office/powerpoint/2010/main" val="95329152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Rectangle 3"/>
          <p:cNvSpPr/>
          <p:nvPr/>
        </p:nvSpPr>
        <p:spPr>
          <a:xfrm>
            <a:off x="415925" y="1166843"/>
            <a:ext cx="8194675" cy="4524315"/>
          </a:xfrm>
          <a:prstGeom prst="rect">
            <a:avLst/>
          </a:prstGeom>
        </p:spPr>
        <p:txBody>
          <a:bodyPr wrap="square">
            <a:spAutoFit/>
          </a:bodyPr>
          <a:lstStyle/>
          <a:p>
            <a:pPr marL="342900" lvl="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Overview of Division</a:t>
            </a:r>
          </a:p>
          <a:p>
            <a:pPr marL="342900" lvl="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Key Functions</a:t>
            </a:r>
          </a:p>
          <a:p>
            <a:pPr marL="342900" lvl="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Key Partners</a:t>
            </a:r>
          </a:p>
          <a:p>
            <a:pPr marL="342900" lvl="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Accomplishments</a:t>
            </a:r>
          </a:p>
          <a:p>
            <a:pPr marL="342900" lvl="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Key Challenges</a:t>
            </a:r>
          </a:p>
          <a:p>
            <a:pPr marL="34290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Financial Summary</a:t>
            </a:r>
          </a:p>
          <a:p>
            <a:pPr marL="342900" lvl="0" indent="-342900" eaLnBrk="0" fontAlgn="base" hangingPunct="0">
              <a:spcBef>
                <a:spcPct val="0"/>
              </a:spcBef>
              <a:spcAft>
                <a:spcPts val="2400"/>
              </a:spcAft>
              <a:buClr>
                <a:srgbClr val="FF0000"/>
              </a:buClr>
              <a:buSzPct val="75000"/>
              <a:buFont typeface="Wingdings" panose="05000000000000000000" pitchFamily="2" charset="2"/>
              <a:buChar char="l"/>
            </a:pPr>
            <a:r>
              <a:rPr lang="en-US" sz="2400" b="1" kern="0" dirty="0">
                <a:solidFill>
                  <a:srgbClr val="000000"/>
                </a:solidFill>
                <a:latin typeface="Calibri" pitchFamily="34" charset="0"/>
                <a:ea typeface="ＭＳ Ｐゴシック" pitchFamily="1" charset="-128"/>
              </a:rPr>
              <a:t>Summary of Department Audits</a:t>
            </a:r>
          </a:p>
        </p:txBody>
      </p:sp>
    </p:spTree>
    <p:extLst>
      <p:ext uri="{BB962C8B-B14F-4D97-AF65-F5344CB8AC3E}">
        <p14:creationId xmlns:p14="http://schemas.microsoft.com/office/powerpoint/2010/main" val="4387711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0"/>
            <a:ext cx="7966075" cy="830908"/>
          </a:xfrm>
        </p:spPr>
        <p:txBody>
          <a:bodyPr/>
          <a:lstStyle/>
          <a:p>
            <a:pPr>
              <a:spcAft>
                <a:spcPts val="600"/>
              </a:spcAft>
            </a:pPr>
            <a:r>
              <a:rPr lang="en-US" sz="2400" dirty="0"/>
              <a:t>BPQ – Medicaid Quality Information System (medicaidquality.nh.gov)</a:t>
            </a:r>
          </a:p>
        </p:txBody>
      </p:sp>
      <p:sp>
        <p:nvSpPr>
          <p:cNvPr id="3" name="Rectangle 2"/>
          <p:cNvSpPr/>
          <p:nvPr/>
        </p:nvSpPr>
        <p:spPr bwMode="auto">
          <a:xfrm>
            <a:off x="0" y="5984341"/>
            <a:ext cx="8320135" cy="873659"/>
          </a:xfrm>
          <a:prstGeom prst="rect">
            <a:avLst/>
          </a:prstGeom>
          <a:solidFill>
            <a:schemeClr val="bg1"/>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bg1"/>
              </a:solidFill>
              <a:effectLst/>
              <a:latin typeface="Calibri" charset="0"/>
            </a:endParaRPr>
          </a:p>
        </p:txBody>
      </p:sp>
      <p:pic>
        <p:nvPicPr>
          <p:cNvPr id="5" name="Picture 4"/>
          <p:cNvPicPr>
            <a:picLocks noChangeAspect="1"/>
          </p:cNvPicPr>
          <p:nvPr/>
        </p:nvPicPr>
        <p:blipFill>
          <a:blip r:embed="rId3"/>
          <a:stretch>
            <a:fillRect/>
          </a:stretch>
        </p:blipFill>
        <p:spPr>
          <a:xfrm>
            <a:off x="734836" y="990600"/>
            <a:ext cx="7647164" cy="5574396"/>
          </a:xfrm>
          <a:prstGeom prst="rect">
            <a:avLst/>
          </a:prstGeom>
        </p:spPr>
      </p:pic>
    </p:spTree>
    <p:extLst>
      <p:ext uri="{BB962C8B-B14F-4D97-AF65-F5344CB8AC3E}">
        <p14:creationId xmlns:p14="http://schemas.microsoft.com/office/powerpoint/2010/main" val="47544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2" descr="Opioid Crisis Overview">
            <a:extLst>
              <a:ext uri="{FF2B5EF4-FFF2-40B4-BE49-F238E27FC236}">
                <a16:creationId xmlns:a16="http://schemas.microsoft.com/office/drawing/2014/main" id="{A17A4810-25B4-407D-ACDF-CE147EA6AA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914400"/>
            <a:ext cx="6741319" cy="5055990"/>
          </a:xfrm>
          <a:prstGeom prst="rect">
            <a:avLst/>
          </a:prstGeom>
        </p:spPr>
      </p:pic>
      <p:sp>
        <p:nvSpPr>
          <p:cNvPr id="3" name="Title 2"/>
          <p:cNvSpPr>
            <a:spLocks noGrp="1"/>
          </p:cNvSpPr>
          <p:nvPr>
            <p:ph type="title"/>
          </p:nvPr>
        </p:nvSpPr>
        <p:spPr>
          <a:xfrm>
            <a:off x="415925" y="308719"/>
            <a:ext cx="7966075" cy="523131"/>
          </a:xfrm>
        </p:spPr>
        <p:txBody>
          <a:bodyPr/>
          <a:lstStyle/>
          <a:p>
            <a:r>
              <a:rPr lang="en-US" dirty="0">
                <a:cs typeface="Calibri" panose="020F0502020204030204" pitchFamily="34" charset="0"/>
              </a:rPr>
              <a:t>Development of EBI Opioid Crisis Dashboard</a:t>
            </a:r>
            <a:endParaRPr lang="en-US" dirty="0"/>
          </a:p>
        </p:txBody>
      </p:sp>
      <p:sp>
        <p:nvSpPr>
          <p:cNvPr id="5" name="Rectangle 4"/>
          <p:cNvSpPr/>
          <p:nvPr/>
        </p:nvSpPr>
        <p:spPr>
          <a:xfrm>
            <a:off x="2438400" y="1752600"/>
            <a:ext cx="4800600" cy="1246495"/>
          </a:xfrm>
          <a:prstGeom prst="rect">
            <a:avLst/>
          </a:prstGeom>
          <a:noFill/>
        </p:spPr>
        <p:txBody>
          <a:bodyPr wrap="square" lIns="91440" tIns="45720" rIns="91440" bIns="45720">
            <a:spAutoFit/>
          </a:bodyPr>
          <a:lstStyle/>
          <a:p>
            <a:pPr algn="ctr"/>
            <a:r>
              <a:rPr lang="en-US" sz="75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DRAFT</a:t>
            </a:r>
          </a:p>
        </p:txBody>
      </p:sp>
      <p:sp>
        <p:nvSpPr>
          <p:cNvPr id="6" name="Rectangle 5"/>
          <p:cNvSpPr/>
          <p:nvPr/>
        </p:nvSpPr>
        <p:spPr>
          <a:xfrm>
            <a:off x="2899929" y="4374142"/>
            <a:ext cx="4110471" cy="1246495"/>
          </a:xfrm>
          <a:prstGeom prst="rect">
            <a:avLst/>
          </a:prstGeom>
        </p:spPr>
        <p:txBody>
          <a:bodyPr wrap="square">
            <a:spAutoFit/>
          </a:bodyPr>
          <a:lstStyle/>
          <a:p>
            <a:pPr algn="ctr"/>
            <a:r>
              <a:rPr lang="en-US" sz="7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DRAFT</a:t>
            </a:r>
          </a:p>
        </p:txBody>
      </p:sp>
    </p:spTree>
    <p:extLst>
      <p:ext uri="{BB962C8B-B14F-4D97-AF65-F5344CB8AC3E}">
        <p14:creationId xmlns:p14="http://schemas.microsoft.com/office/powerpoint/2010/main" val="193293476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0208" y="873992"/>
            <a:ext cx="9152575" cy="652254"/>
          </a:xfrm>
          <a:prstGeom prst="rect">
            <a:avLst/>
          </a:prstGeom>
          <a:solidFill>
            <a:srgbClr val="FFC0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0" name="Rectangle 29"/>
          <p:cNvSpPr/>
          <p:nvPr/>
        </p:nvSpPr>
        <p:spPr bwMode="auto">
          <a:xfrm>
            <a:off x="-27624" y="2140484"/>
            <a:ext cx="9200407" cy="3999121"/>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9" name="Pentagon 38"/>
          <p:cNvSpPr/>
          <p:nvPr/>
        </p:nvSpPr>
        <p:spPr bwMode="auto">
          <a:xfrm>
            <a:off x="20208" y="3733800"/>
            <a:ext cx="3713592" cy="304800"/>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defTabSz="1019175" fontAlgn="base">
              <a:spcBef>
                <a:spcPct val="0"/>
              </a:spcBef>
              <a:spcAft>
                <a:spcPct val="0"/>
              </a:spcAft>
            </a:pPr>
            <a:r>
              <a:rPr lang="en-US" sz="1600" b="1" dirty="0">
                <a:solidFill>
                  <a:schemeClr val="bg1"/>
                </a:solidFill>
                <a:latin typeface="Calibri" charset="0"/>
              </a:rPr>
              <a:t>Division of Medicaid Services</a:t>
            </a:r>
          </a:p>
        </p:txBody>
      </p:sp>
      <p:sp>
        <p:nvSpPr>
          <p:cNvPr id="2" name="Title 1"/>
          <p:cNvSpPr>
            <a:spLocks noGrp="1"/>
          </p:cNvSpPr>
          <p:nvPr>
            <p:ph type="title" idx="4294967295"/>
          </p:nvPr>
        </p:nvSpPr>
        <p:spPr>
          <a:xfrm>
            <a:off x="424443" y="368686"/>
            <a:ext cx="7966075" cy="461576"/>
          </a:xfrm>
        </p:spPr>
        <p:txBody>
          <a:bodyPr/>
          <a:lstStyle/>
          <a:p>
            <a:r>
              <a:rPr lang="en-US" sz="2400" b="1" dirty="0">
                <a:latin typeface="+mj-lt"/>
              </a:rPr>
              <a:t>BPQ Medicaid Quality Program</a:t>
            </a:r>
            <a:endParaRPr lang="en-US" sz="2400" b="1" i="1" dirty="0">
              <a:latin typeface="+mj-lt"/>
            </a:endParaRPr>
          </a:p>
        </p:txBody>
      </p:sp>
      <p:cxnSp>
        <p:nvCxnSpPr>
          <p:cNvPr id="18" name="Straight Connector 17"/>
          <p:cNvCxnSpPr/>
          <p:nvPr/>
        </p:nvCxnSpPr>
        <p:spPr bwMode="auto">
          <a:xfrm>
            <a:off x="2833605" y="1875402"/>
            <a:ext cx="6320433" cy="36183"/>
          </a:xfrm>
          <a:prstGeom prst="line">
            <a:avLst/>
          </a:prstGeom>
          <a:noFill/>
          <a:ln w="28575" cap="flat" cmpd="sng" algn="ctr">
            <a:solidFill>
              <a:srgbClr val="336699"/>
            </a:solidFill>
            <a:prstDash val="solid"/>
            <a:round/>
            <a:headEnd type="none" w="med" len="med"/>
            <a:tailEnd type="none" w="med" len="med"/>
          </a:ln>
          <a:effectLst/>
        </p:spPr>
      </p:cxnSp>
      <p:cxnSp>
        <p:nvCxnSpPr>
          <p:cNvPr id="54" name="Straight Connector 53"/>
          <p:cNvCxnSpPr/>
          <p:nvPr/>
        </p:nvCxnSpPr>
        <p:spPr bwMode="auto">
          <a:xfrm>
            <a:off x="3618300" y="3886200"/>
            <a:ext cx="5410200" cy="0"/>
          </a:xfrm>
          <a:prstGeom prst="line">
            <a:avLst/>
          </a:prstGeom>
          <a:noFill/>
          <a:ln w="28575" cap="flat" cmpd="sng" algn="ctr">
            <a:solidFill>
              <a:srgbClr val="336699"/>
            </a:solidFill>
            <a:prstDash val="solid"/>
            <a:round/>
            <a:headEnd type="none" w="med" len="med"/>
            <a:tailEnd type="none" w="med" len="med"/>
          </a:ln>
          <a:effectLst/>
        </p:spPr>
      </p:cxnSp>
      <p:sp>
        <p:nvSpPr>
          <p:cNvPr id="62" name="Pentagon 61"/>
          <p:cNvSpPr/>
          <p:nvPr/>
        </p:nvSpPr>
        <p:spPr bwMode="auto">
          <a:xfrm>
            <a:off x="42074" y="1710228"/>
            <a:ext cx="2806108" cy="330348"/>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Department-Wide &amp; Public </a:t>
            </a:r>
            <a:endParaRPr kumimoji="0" lang="en-US" sz="1600" b="1" i="0" u="none" strike="noStrike" cap="none" normalizeH="0" baseline="0" dirty="0">
              <a:ln>
                <a:noFill/>
              </a:ln>
              <a:solidFill>
                <a:schemeClr val="bg1"/>
              </a:solidFill>
              <a:effectLst/>
              <a:latin typeface="Calibri" charset="0"/>
            </a:endParaRPr>
          </a:p>
        </p:txBody>
      </p:sp>
      <p:sp>
        <p:nvSpPr>
          <p:cNvPr id="11" name="Rectangle 10"/>
          <p:cNvSpPr/>
          <p:nvPr/>
        </p:nvSpPr>
        <p:spPr bwMode="auto">
          <a:xfrm>
            <a:off x="20208" y="981988"/>
            <a:ext cx="9154038" cy="44435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latin typeface="Calibri" charset="0"/>
              </a:rPr>
              <a:t>Key Activities and Services</a:t>
            </a:r>
            <a:endParaRPr lang="en-US" sz="1600" b="1" dirty="0">
              <a:latin typeface="Calibri" charset="0"/>
            </a:endParaRPr>
          </a:p>
        </p:txBody>
      </p:sp>
      <p:sp>
        <p:nvSpPr>
          <p:cNvPr id="43" name="Rectangle 42"/>
          <p:cNvSpPr/>
          <p:nvPr/>
        </p:nvSpPr>
        <p:spPr>
          <a:xfrm>
            <a:off x="42074" y="4159444"/>
            <a:ext cx="9008791" cy="1200329"/>
          </a:xfrm>
          <a:prstGeom prst="rect">
            <a:avLst/>
          </a:prstGeom>
        </p:spPr>
        <p:txBody>
          <a:bodyPr wrap="square">
            <a:spAutoFit/>
          </a:bodyPr>
          <a:lstStyle/>
          <a:p>
            <a:pPr marL="285750" lvl="0" indent="-285750">
              <a:buFont typeface="Arial" panose="020B0604020202020204" pitchFamily="34" charset="0"/>
              <a:buChar char="•"/>
            </a:pPr>
            <a:r>
              <a:rPr lang="en-US" dirty="0">
                <a:latin typeface="+mj-lt"/>
              </a:rPr>
              <a:t>Develop and implement the NH Medicaid Quality Strategy to assure that Medicaid members have access to quality care from Managed Care Organizations (MCO).</a:t>
            </a:r>
          </a:p>
          <a:p>
            <a:pPr marL="285750" lvl="0" indent="-285750">
              <a:buFont typeface="Arial" panose="020B0604020202020204" pitchFamily="34" charset="0"/>
              <a:buChar char="•"/>
            </a:pPr>
            <a:r>
              <a:rPr lang="en-US" dirty="0">
                <a:latin typeface="+mj-lt"/>
              </a:rPr>
              <a:t>Develop and implement structured evaluation, quality planning and reporting for Medicaid 1115 Waivers, 1915(b) Waivers and Directed Payments.</a:t>
            </a:r>
          </a:p>
        </p:txBody>
      </p:sp>
      <p:sp>
        <p:nvSpPr>
          <p:cNvPr id="13" name="Rectangle 12"/>
          <p:cNvSpPr/>
          <p:nvPr/>
        </p:nvSpPr>
        <p:spPr>
          <a:xfrm>
            <a:off x="42074" y="2060896"/>
            <a:ext cx="9031203" cy="1477328"/>
          </a:xfrm>
          <a:prstGeom prst="rect">
            <a:avLst/>
          </a:prstGeom>
        </p:spPr>
        <p:txBody>
          <a:bodyPr wrap="square">
            <a:spAutoFit/>
          </a:bodyPr>
          <a:lstStyle/>
          <a:p>
            <a:pPr marL="285750" indent="-285750">
              <a:buFont typeface="Arial" panose="020B0604020202020204" pitchFamily="34" charset="0"/>
              <a:buChar char="•"/>
            </a:pPr>
            <a:r>
              <a:rPr lang="en-US" dirty="0">
                <a:latin typeface="+mj-lt"/>
              </a:rPr>
              <a:t>Medicaid Member MCO quality consumer guide for selecting a health plan. </a:t>
            </a:r>
          </a:p>
          <a:p>
            <a:pPr marL="285750" lvl="0" indent="-285750">
              <a:buFont typeface="Arial" panose="020B0604020202020204" pitchFamily="34" charset="0"/>
              <a:buChar char="•"/>
            </a:pPr>
            <a:r>
              <a:rPr lang="en-US" dirty="0">
                <a:latin typeface="+mj-lt"/>
              </a:rPr>
              <a:t>Monthly MCO summary reports designed and distributed to DMS, DCYF, DPHS, BDAS, BMHS, DLTSS.</a:t>
            </a:r>
          </a:p>
          <a:p>
            <a:pPr marL="285750" lvl="0" indent="-285750">
              <a:buFont typeface="Arial" panose="020B0604020202020204" pitchFamily="34" charset="0"/>
              <a:buChar char="•"/>
            </a:pPr>
            <a:r>
              <a:rPr lang="en-US" dirty="0">
                <a:latin typeface="+mj-lt"/>
              </a:rPr>
              <a:t>Support DHHS programs in designing key performance indicators, and quality management systems.</a:t>
            </a:r>
          </a:p>
        </p:txBody>
      </p:sp>
    </p:spTree>
    <p:extLst>
      <p:ext uri="{BB962C8B-B14F-4D97-AF65-F5344CB8AC3E}">
        <p14:creationId xmlns:p14="http://schemas.microsoft.com/office/powerpoint/2010/main" val="301126503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61555"/>
            <a:ext cx="7966075" cy="769353"/>
          </a:xfrm>
        </p:spPr>
        <p:txBody>
          <a:bodyPr/>
          <a:lstStyle/>
          <a:p>
            <a:pPr>
              <a:spcAft>
                <a:spcPts val="600"/>
              </a:spcAft>
            </a:pPr>
            <a:r>
              <a:rPr lang="en-US" sz="2400" dirty="0"/>
              <a:t>BPQ – Medicaid Quality Consumer Guide of Health Plans</a:t>
            </a:r>
            <a:br>
              <a:rPr lang="en-US" sz="2400" dirty="0"/>
            </a:br>
            <a:r>
              <a:rPr lang="en-US" sz="1000" dirty="0">
                <a:hlinkClick r:id="rId3"/>
              </a:rPr>
              <a:t>https://medicaidquality.nh.gov/member-enrollment-guide-quality-nh-medicaid-plans</a:t>
            </a:r>
            <a:br>
              <a:rPr lang="en-US" sz="1000" dirty="0"/>
            </a:br>
            <a:endParaRPr lang="en-US" sz="1000" dirty="0"/>
          </a:p>
        </p:txBody>
      </p:sp>
      <p:sp>
        <p:nvSpPr>
          <p:cNvPr id="3" name="Rectangle 2"/>
          <p:cNvSpPr/>
          <p:nvPr/>
        </p:nvSpPr>
        <p:spPr bwMode="auto">
          <a:xfrm>
            <a:off x="0" y="5984341"/>
            <a:ext cx="8320135" cy="873659"/>
          </a:xfrm>
          <a:prstGeom prst="rect">
            <a:avLst/>
          </a:prstGeom>
          <a:solidFill>
            <a:schemeClr val="bg1"/>
          </a:solidFill>
          <a:ln>
            <a:solidFill>
              <a:schemeClr val="bg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bg1"/>
              </a:solidFill>
              <a:effectLst/>
              <a:latin typeface="Calibri" charset="0"/>
            </a:endParaRPr>
          </a:p>
        </p:txBody>
      </p:sp>
      <p:pic>
        <p:nvPicPr>
          <p:cNvPr id="6" name="Content Placeholder 4"/>
          <p:cNvPicPr>
            <a:picLocks noGrp="1" noChangeAspect="1"/>
          </p:cNvPicPr>
          <p:nvPr>
            <p:ph idx="1"/>
          </p:nvPr>
        </p:nvPicPr>
        <p:blipFill rotWithShape="1">
          <a:blip r:embed="rId4"/>
          <a:srcRect l="5905" t="4034" r="8475"/>
          <a:stretch/>
        </p:blipFill>
        <p:spPr>
          <a:xfrm>
            <a:off x="304800" y="830908"/>
            <a:ext cx="6248400" cy="5901205"/>
          </a:xfrm>
          <a:prstGeom prst="rect">
            <a:avLst/>
          </a:prstGeom>
        </p:spPr>
      </p:pic>
    </p:spTree>
    <p:extLst>
      <p:ext uri="{BB962C8B-B14F-4D97-AF65-F5344CB8AC3E}">
        <p14:creationId xmlns:p14="http://schemas.microsoft.com/office/powerpoint/2010/main" val="232531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575" y="870292"/>
            <a:ext cx="9152575" cy="655954"/>
          </a:xfrm>
          <a:prstGeom prst="rect">
            <a:avLst/>
          </a:prstGeom>
          <a:solidFill>
            <a:srgbClr val="FFC0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0" name="Rectangle 29"/>
          <p:cNvSpPr/>
          <p:nvPr/>
        </p:nvSpPr>
        <p:spPr bwMode="auto">
          <a:xfrm>
            <a:off x="-27624" y="2140484"/>
            <a:ext cx="9200407" cy="3999121"/>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9" name="Pentagon 38"/>
          <p:cNvSpPr/>
          <p:nvPr/>
        </p:nvSpPr>
        <p:spPr bwMode="auto">
          <a:xfrm>
            <a:off x="-27624" y="5014585"/>
            <a:ext cx="3685224"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latin typeface="Calibri" charset="0"/>
              </a:rPr>
              <a:t>DBH, Bureau of Drug &amp; Alcohol Services </a:t>
            </a:r>
            <a:endParaRPr kumimoji="0" lang="en-US" sz="1600" b="1" i="0" u="none" strike="noStrike" cap="none" normalizeH="0" baseline="0" dirty="0">
              <a:ln>
                <a:noFill/>
              </a:ln>
              <a:solidFill>
                <a:schemeClr val="bg1"/>
              </a:solidFill>
              <a:effectLst/>
              <a:latin typeface="Calibri" charset="0"/>
            </a:endParaRPr>
          </a:p>
        </p:txBody>
      </p:sp>
      <p:sp>
        <p:nvSpPr>
          <p:cNvPr id="2" name="Title 1"/>
          <p:cNvSpPr>
            <a:spLocks noGrp="1"/>
          </p:cNvSpPr>
          <p:nvPr>
            <p:ph type="title" idx="4294967295"/>
          </p:nvPr>
        </p:nvSpPr>
        <p:spPr>
          <a:xfrm>
            <a:off x="420461" y="244988"/>
            <a:ext cx="8050086" cy="461576"/>
          </a:xfrm>
        </p:spPr>
        <p:txBody>
          <a:bodyPr/>
          <a:lstStyle/>
          <a:p>
            <a:r>
              <a:rPr lang="en-US" sz="2400" b="1" dirty="0">
                <a:latin typeface="+mj-lt"/>
              </a:rPr>
              <a:t>BPQ Substance Misuse Planning &amp; Evaluation</a:t>
            </a:r>
            <a:endParaRPr lang="en-US" sz="2400" b="1" i="1" dirty="0">
              <a:latin typeface="Calibri" panose="020F0502020204030204" pitchFamily="34" charset="0"/>
              <a:cs typeface="Calibri" panose="020F0502020204030204" pitchFamily="34" charset="0"/>
            </a:endParaRPr>
          </a:p>
        </p:txBody>
      </p:sp>
      <p:sp>
        <p:nvSpPr>
          <p:cNvPr id="9" name="Rectangle 8"/>
          <p:cNvSpPr/>
          <p:nvPr/>
        </p:nvSpPr>
        <p:spPr>
          <a:xfrm>
            <a:off x="391887" y="3401380"/>
            <a:ext cx="8752114" cy="147732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Support and guide DHHS leadership and program areas on the utilization of data to better understand the impact of substance misuse on the various populations served by the Department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Develop strategies and programming to better address substance misuse in an integrated manner and identify methodologies for reporting quality, performance and outcomes</a:t>
            </a:r>
            <a:endParaRPr lang="en-US" sz="1400" b="1" dirty="0">
              <a:latin typeface="Calibri" pitchFamily="34" charset="0"/>
            </a:endParaRPr>
          </a:p>
        </p:txBody>
      </p:sp>
      <p:cxnSp>
        <p:nvCxnSpPr>
          <p:cNvPr id="18" name="Straight Connector 17"/>
          <p:cNvCxnSpPr/>
          <p:nvPr/>
        </p:nvCxnSpPr>
        <p:spPr bwMode="auto">
          <a:xfrm>
            <a:off x="2677989" y="3261185"/>
            <a:ext cx="6476049" cy="1169"/>
          </a:xfrm>
          <a:prstGeom prst="line">
            <a:avLst/>
          </a:prstGeom>
          <a:noFill/>
          <a:ln w="28575" cap="flat" cmpd="sng" algn="ctr">
            <a:solidFill>
              <a:srgbClr val="336699"/>
            </a:solidFill>
            <a:prstDash val="solid"/>
            <a:round/>
            <a:headEnd type="none" w="med" len="med"/>
            <a:tailEnd type="none" w="med" len="med"/>
          </a:ln>
          <a:effectLst/>
        </p:spPr>
      </p:cxnSp>
      <p:cxnSp>
        <p:nvCxnSpPr>
          <p:cNvPr id="54" name="Straight Connector 53"/>
          <p:cNvCxnSpPr/>
          <p:nvPr/>
        </p:nvCxnSpPr>
        <p:spPr bwMode="auto">
          <a:xfrm>
            <a:off x="3607904" y="5152816"/>
            <a:ext cx="5427140" cy="19727"/>
          </a:xfrm>
          <a:prstGeom prst="line">
            <a:avLst/>
          </a:prstGeom>
          <a:noFill/>
          <a:ln w="28575" cap="flat" cmpd="sng" algn="ctr">
            <a:solidFill>
              <a:srgbClr val="336699"/>
            </a:solidFill>
            <a:prstDash val="solid"/>
            <a:round/>
            <a:headEnd type="none" w="med" len="med"/>
            <a:tailEnd type="none" w="med" len="med"/>
          </a:ln>
          <a:effectLst/>
        </p:spPr>
      </p:cxnSp>
      <p:sp>
        <p:nvSpPr>
          <p:cNvPr id="62" name="Pentagon 61"/>
          <p:cNvSpPr/>
          <p:nvPr/>
        </p:nvSpPr>
        <p:spPr bwMode="auto">
          <a:xfrm>
            <a:off x="0" y="3103640"/>
            <a:ext cx="2827973"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Department-wide</a:t>
            </a:r>
            <a:endParaRPr kumimoji="0" lang="en-US" sz="1600" b="1" i="0" u="none" strike="noStrike" cap="none" normalizeH="0" baseline="0" dirty="0">
              <a:ln>
                <a:noFill/>
              </a:ln>
              <a:solidFill>
                <a:schemeClr val="bg1"/>
              </a:solidFill>
              <a:effectLst/>
              <a:latin typeface="Calibri" charset="0"/>
            </a:endParaRPr>
          </a:p>
        </p:txBody>
      </p:sp>
      <p:sp>
        <p:nvSpPr>
          <p:cNvPr id="11" name="Rectangle 10"/>
          <p:cNvSpPr/>
          <p:nvPr/>
        </p:nvSpPr>
        <p:spPr bwMode="auto">
          <a:xfrm>
            <a:off x="18745" y="932808"/>
            <a:ext cx="9154038" cy="495059"/>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solidFill>
                <a:effectLst/>
                <a:latin typeface="Calibri" charset="0"/>
              </a:rPr>
              <a:t>Key Activities and Services</a:t>
            </a:r>
            <a:endParaRPr lang="en-US" sz="1600" b="1" dirty="0">
              <a:latin typeface="Calibri" charset="0"/>
            </a:endParaRPr>
          </a:p>
        </p:txBody>
      </p:sp>
      <p:sp>
        <p:nvSpPr>
          <p:cNvPr id="43" name="Rectangle 42"/>
          <p:cNvSpPr/>
          <p:nvPr/>
        </p:nvSpPr>
        <p:spPr>
          <a:xfrm>
            <a:off x="391886" y="5264587"/>
            <a:ext cx="8752114" cy="861774"/>
          </a:xfrm>
          <a:prstGeom prst="rect">
            <a:avLst/>
          </a:prstGeom>
        </p:spPr>
        <p:txBody>
          <a:bodyPr wrap="square">
            <a:spAutoFit/>
          </a:bodyPr>
          <a:lstStyle/>
          <a:p>
            <a:pPr marL="285750" indent="-285750">
              <a:buFont typeface="Arial" panose="020B0604020202020204" pitchFamily="34" charset="0"/>
              <a:buChar char="•"/>
            </a:pPr>
            <a:r>
              <a:rPr lang="en-US" dirty="0">
                <a:latin typeface="+mj-lt"/>
              </a:rPr>
              <a:t>Provides matrixed leadership in identifying key metrics, evaluation methodologies and reporting framework for a broad range of substance misuse programming</a:t>
            </a:r>
          </a:p>
          <a:p>
            <a:pPr marL="285750" lvl="0" indent="-285750">
              <a:buFont typeface="Arial" panose="020B0604020202020204" pitchFamily="34" charset="0"/>
              <a:buChar char="•"/>
            </a:pPr>
            <a:endParaRPr lang="en-US" sz="1400" b="1" dirty="0">
              <a:solidFill>
                <a:srgbClr val="000000"/>
              </a:solidFill>
              <a:latin typeface="Calibri" pitchFamily="34" charset="0"/>
            </a:endParaRPr>
          </a:p>
        </p:txBody>
      </p:sp>
      <p:sp>
        <p:nvSpPr>
          <p:cNvPr id="14" name="Pentagon 13"/>
          <p:cNvSpPr/>
          <p:nvPr/>
        </p:nvSpPr>
        <p:spPr bwMode="auto">
          <a:xfrm>
            <a:off x="0" y="1585412"/>
            <a:ext cx="3581400" cy="340568"/>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Cross-Departmental and State Partners</a:t>
            </a:r>
            <a:endParaRPr kumimoji="0" lang="en-US" sz="1600" b="1" i="0" u="none" strike="noStrike" cap="none" normalizeH="0" baseline="0" dirty="0">
              <a:ln>
                <a:noFill/>
              </a:ln>
              <a:solidFill>
                <a:schemeClr val="bg1"/>
              </a:solidFill>
              <a:effectLst/>
              <a:latin typeface="Calibri" charset="0"/>
            </a:endParaRPr>
          </a:p>
        </p:txBody>
      </p:sp>
      <p:sp>
        <p:nvSpPr>
          <p:cNvPr id="15" name="Rectangle 14"/>
          <p:cNvSpPr/>
          <p:nvPr/>
        </p:nvSpPr>
        <p:spPr>
          <a:xfrm>
            <a:off x="391886" y="1959196"/>
            <a:ext cx="8762152" cy="923330"/>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Identifying the prevalence and consequence of substance misuse on individuals, families, communities, institutions, and the state as a whole in collaboration with DHHS program areas and multi-state agencies</a:t>
            </a:r>
          </a:p>
        </p:txBody>
      </p:sp>
      <p:cxnSp>
        <p:nvCxnSpPr>
          <p:cNvPr id="16" name="Straight Connector 15"/>
          <p:cNvCxnSpPr/>
          <p:nvPr/>
        </p:nvCxnSpPr>
        <p:spPr bwMode="auto">
          <a:xfrm flipV="1">
            <a:off x="3549595" y="1747210"/>
            <a:ext cx="5485449" cy="2926"/>
          </a:xfrm>
          <a:prstGeom prst="line">
            <a:avLst/>
          </a:prstGeom>
          <a:noFill/>
          <a:ln w="28575" cap="flat" cmpd="sng" algn="ctr">
            <a:solidFill>
              <a:srgbClr val="336699"/>
            </a:solidFill>
            <a:prstDash val="solid"/>
            <a:round/>
            <a:headEnd type="none" w="med" len="med"/>
            <a:tailEnd type="none" w="med" len="med"/>
          </a:ln>
          <a:effectLst/>
        </p:spPr>
      </p:cxnSp>
    </p:spTree>
    <p:extLst>
      <p:ext uri="{BB962C8B-B14F-4D97-AF65-F5344CB8AC3E}">
        <p14:creationId xmlns:p14="http://schemas.microsoft.com/office/powerpoint/2010/main" val="158239341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575" y="1066799"/>
            <a:ext cx="9152575" cy="643699"/>
          </a:xfrm>
          <a:prstGeom prst="rect">
            <a:avLst/>
          </a:prstGeom>
          <a:solidFill>
            <a:srgbClr val="FFC000"/>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0" name="Rectangle 29"/>
          <p:cNvSpPr/>
          <p:nvPr/>
        </p:nvSpPr>
        <p:spPr bwMode="auto">
          <a:xfrm>
            <a:off x="-27624" y="2140484"/>
            <a:ext cx="9200407" cy="3999121"/>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Calibri" charset="0"/>
            </a:endParaRPr>
          </a:p>
        </p:txBody>
      </p:sp>
      <p:sp>
        <p:nvSpPr>
          <p:cNvPr id="39" name="Pentagon 38"/>
          <p:cNvSpPr/>
          <p:nvPr/>
        </p:nvSpPr>
        <p:spPr bwMode="auto">
          <a:xfrm>
            <a:off x="24735" y="3554032"/>
            <a:ext cx="3336526"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latin typeface="Calibri" charset="0"/>
              </a:rPr>
              <a:t>Bureau of Elderly and Adult Services</a:t>
            </a:r>
            <a:endParaRPr kumimoji="0" lang="en-US" sz="1600" b="1" i="0" u="none" strike="noStrike" cap="none" normalizeH="0" baseline="0" dirty="0">
              <a:ln>
                <a:noFill/>
              </a:ln>
              <a:solidFill>
                <a:schemeClr val="bg1"/>
              </a:solidFill>
              <a:effectLst/>
              <a:latin typeface="Calibri" charset="0"/>
            </a:endParaRPr>
          </a:p>
        </p:txBody>
      </p:sp>
      <p:sp>
        <p:nvSpPr>
          <p:cNvPr id="2" name="Title 1"/>
          <p:cNvSpPr>
            <a:spLocks noGrp="1"/>
          </p:cNvSpPr>
          <p:nvPr>
            <p:ph type="title" idx="4294967295"/>
          </p:nvPr>
        </p:nvSpPr>
        <p:spPr>
          <a:xfrm>
            <a:off x="424443" y="368686"/>
            <a:ext cx="7966075" cy="461576"/>
          </a:xfrm>
          <a:noFill/>
        </p:spPr>
        <p:txBody>
          <a:bodyPr/>
          <a:lstStyle/>
          <a:p>
            <a:r>
              <a:rPr lang="en-US" sz="2400" b="1" dirty="0">
                <a:latin typeface="+mj-lt"/>
              </a:rPr>
              <a:t>BPQ </a:t>
            </a:r>
            <a:r>
              <a:rPr lang="en-US" sz="2400" b="1" dirty="0">
                <a:latin typeface="Calibri" charset="0"/>
              </a:rPr>
              <a:t>Health Services Assessment</a:t>
            </a:r>
            <a:endParaRPr lang="en-US" sz="2400" b="1" i="1" dirty="0">
              <a:latin typeface="+mj-lt"/>
            </a:endParaRPr>
          </a:p>
        </p:txBody>
      </p:sp>
      <p:sp>
        <p:nvSpPr>
          <p:cNvPr id="9" name="Rectangle 8"/>
          <p:cNvSpPr/>
          <p:nvPr/>
        </p:nvSpPr>
        <p:spPr>
          <a:xfrm>
            <a:off x="567467" y="2138301"/>
            <a:ext cx="8544359" cy="147732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Sentinel Event reporting oversight, including data analytics, coordination of cross-system reviews, identifying system issues and opportunities for operational improvements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Development of quality review processes and procedures to assist the Department with provider/service reviews and reliable qualitative and quantitative data collection</a:t>
            </a:r>
          </a:p>
        </p:txBody>
      </p:sp>
      <p:cxnSp>
        <p:nvCxnSpPr>
          <p:cNvPr id="18" name="Straight Connector 17"/>
          <p:cNvCxnSpPr/>
          <p:nvPr/>
        </p:nvCxnSpPr>
        <p:spPr bwMode="auto">
          <a:xfrm>
            <a:off x="2783067" y="1804881"/>
            <a:ext cx="6476049" cy="1169"/>
          </a:xfrm>
          <a:prstGeom prst="line">
            <a:avLst/>
          </a:prstGeom>
          <a:noFill/>
          <a:ln w="28575" cap="flat" cmpd="sng" algn="ctr">
            <a:solidFill>
              <a:srgbClr val="336699"/>
            </a:solidFill>
            <a:prstDash val="solid"/>
            <a:round/>
            <a:headEnd type="none" w="med" len="med"/>
            <a:tailEnd type="none" w="med" len="med"/>
          </a:ln>
          <a:effectLst/>
        </p:spPr>
      </p:cxnSp>
      <p:cxnSp>
        <p:nvCxnSpPr>
          <p:cNvPr id="54" name="Straight Connector 53"/>
          <p:cNvCxnSpPr/>
          <p:nvPr/>
        </p:nvCxnSpPr>
        <p:spPr bwMode="auto">
          <a:xfrm flipV="1">
            <a:off x="3349295" y="3701319"/>
            <a:ext cx="5777772" cy="1"/>
          </a:xfrm>
          <a:prstGeom prst="line">
            <a:avLst/>
          </a:prstGeom>
          <a:noFill/>
          <a:ln w="28575" cap="flat" cmpd="sng" algn="ctr">
            <a:solidFill>
              <a:srgbClr val="336699"/>
            </a:solidFill>
            <a:prstDash val="solid"/>
            <a:round/>
            <a:headEnd type="none" w="med" len="med"/>
            <a:tailEnd type="none" w="med" len="med"/>
          </a:ln>
          <a:effectLst/>
        </p:spPr>
      </p:cxnSp>
      <p:sp>
        <p:nvSpPr>
          <p:cNvPr id="62" name="Pentagon 61"/>
          <p:cNvSpPr/>
          <p:nvPr/>
        </p:nvSpPr>
        <p:spPr bwMode="auto">
          <a:xfrm>
            <a:off x="16274" y="4718775"/>
            <a:ext cx="2827974"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BMHS</a:t>
            </a:r>
            <a:endParaRPr kumimoji="0" lang="en-US" sz="1600" b="1" i="0" u="none" strike="noStrike" cap="none" normalizeH="0" baseline="0" dirty="0">
              <a:ln>
                <a:noFill/>
              </a:ln>
              <a:solidFill>
                <a:schemeClr val="bg1"/>
              </a:solidFill>
              <a:effectLst/>
              <a:latin typeface="Calibri" charset="0"/>
            </a:endParaRPr>
          </a:p>
        </p:txBody>
      </p:sp>
      <p:cxnSp>
        <p:nvCxnSpPr>
          <p:cNvPr id="56" name="Straight Connector 55"/>
          <p:cNvCxnSpPr/>
          <p:nvPr/>
        </p:nvCxnSpPr>
        <p:spPr bwMode="auto">
          <a:xfrm flipV="1">
            <a:off x="2844248" y="4846792"/>
            <a:ext cx="6353688" cy="8358"/>
          </a:xfrm>
          <a:prstGeom prst="line">
            <a:avLst/>
          </a:prstGeom>
          <a:noFill/>
          <a:ln w="28575" cap="flat" cmpd="sng" algn="ctr">
            <a:solidFill>
              <a:srgbClr val="336699"/>
            </a:solidFill>
            <a:prstDash val="solid"/>
            <a:round/>
            <a:headEnd type="none" w="med" len="med"/>
            <a:tailEnd type="none" w="med" len="med"/>
          </a:ln>
          <a:effectLst/>
        </p:spPr>
      </p:cxnSp>
      <p:sp>
        <p:nvSpPr>
          <p:cNvPr id="63" name="Pentagon 62"/>
          <p:cNvSpPr/>
          <p:nvPr/>
        </p:nvSpPr>
        <p:spPr bwMode="auto">
          <a:xfrm>
            <a:off x="-30734" y="1670159"/>
            <a:ext cx="2827974"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Department-wide </a:t>
            </a:r>
            <a:endParaRPr kumimoji="0" lang="en-US" sz="1600" b="1" i="0" u="none" strike="noStrike" cap="none" normalizeH="0" baseline="0" dirty="0">
              <a:ln>
                <a:noFill/>
              </a:ln>
              <a:solidFill>
                <a:schemeClr val="bg1"/>
              </a:solidFill>
              <a:effectLst/>
              <a:latin typeface="Calibri" charset="0"/>
            </a:endParaRPr>
          </a:p>
        </p:txBody>
      </p:sp>
      <p:sp>
        <p:nvSpPr>
          <p:cNvPr id="11" name="Rectangle 10"/>
          <p:cNvSpPr/>
          <p:nvPr/>
        </p:nvSpPr>
        <p:spPr bwMode="auto">
          <a:xfrm>
            <a:off x="-42211" y="1152200"/>
            <a:ext cx="9154038" cy="47155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kumimoji="0" lang="en-US" sz="1600" b="1" u="none" strike="noStrike" cap="none" normalizeH="0" baseline="0" dirty="0">
                <a:ln>
                  <a:noFill/>
                </a:ln>
                <a:solidFill>
                  <a:schemeClr val="tx1"/>
                </a:solidFill>
                <a:effectLst/>
                <a:latin typeface="Calibri" charset="0"/>
              </a:rPr>
              <a:t>	</a:t>
            </a:r>
            <a:r>
              <a:rPr lang="en-US" sz="1600" b="1" dirty="0">
                <a:latin typeface="+mj-lt"/>
              </a:rPr>
              <a:t>Key Activities and Services</a:t>
            </a:r>
            <a:endParaRPr lang="en-US" sz="1600" b="1" dirty="0">
              <a:latin typeface="Calibri" charset="0"/>
            </a:endParaRPr>
          </a:p>
        </p:txBody>
      </p:sp>
      <p:sp>
        <p:nvSpPr>
          <p:cNvPr id="43" name="Rectangle 42"/>
          <p:cNvSpPr/>
          <p:nvPr/>
        </p:nvSpPr>
        <p:spPr>
          <a:xfrm>
            <a:off x="567468" y="3873493"/>
            <a:ext cx="8544359" cy="923330"/>
          </a:xfrm>
          <a:prstGeom prst="rect">
            <a:avLst/>
          </a:prstGeom>
        </p:spPr>
        <p:txBody>
          <a:bodyPr wrap="square">
            <a:spAutoFit/>
          </a:bodyPr>
          <a:lstStyle/>
          <a:p>
            <a:pPr marL="285750" lvl="0" indent="-285750">
              <a:buFont typeface="Arial" panose="020B0604020202020204" pitchFamily="34" charset="0"/>
              <a:buChar char="•"/>
            </a:pPr>
            <a:r>
              <a:rPr lang="en-US" dirty="0">
                <a:latin typeface="+mj-lt"/>
              </a:rPr>
              <a:t>Home and community-based care program reviews of 8 Case Management Agencies conducted per compliance with the Federal 1915(c) HCBS Waiver, Quality Improvement Strategy </a:t>
            </a:r>
          </a:p>
        </p:txBody>
      </p:sp>
      <p:sp>
        <p:nvSpPr>
          <p:cNvPr id="17" name="Rectangle 16"/>
          <p:cNvSpPr/>
          <p:nvPr/>
        </p:nvSpPr>
        <p:spPr>
          <a:xfrm>
            <a:off x="579476" y="5045241"/>
            <a:ext cx="8544359" cy="1415772"/>
          </a:xfrm>
          <a:prstGeom prst="rect">
            <a:avLst/>
          </a:prstGeom>
        </p:spPr>
        <p:txBody>
          <a:bodyPr wrap="square">
            <a:spAutoFit/>
          </a:bodyPr>
          <a:lstStyle/>
          <a:p>
            <a:pPr marL="285750" indent="-285750">
              <a:buFont typeface="Arial" panose="020B0604020202020204" pitchFamily="34" charset="0"/>
              <a:buChar char="•"/>
            </a:pPr>
            <a:r>
              <a:rPr lang="en-US" dirty="0">
                <a:latin typeface="+mj-lt"/>
              </a:rPr>
              <a:t>Implementation of Quality Service Reviews, data analysis, and quarterly quality improvement monitoring of the 10 community mental health centers</a:t>
            </a:r>
          </a:p>
          <a:p>
            <a:pPr marL="285750" indent="-285750">
              <a:buFont typeface="Arial" panose="020B0604020202020204" pitchFamily="34" charset="0"/>
              <a:buChar char="•"/>
            </a:pPr>
            <a:r>
              <a:rPr lang="en-US" dirty="0">
                <a:latin typeface="+mj-lt"/>
              </a:rPr>
              <a:t>Re-designation and quality site reviews of the 6 psychiatric inpatient facilities that provide involuntary mental health treatment </a:t>
            </a:r>
          </a:p>
          <a:p>
            <a:pPr lvl="0"/>
            <a:endParaRPr lang="en-US" sz="1400" dirty="0"/>
          </a:p>
        </p:txBody>
      </p:sp>
    </p:spTree>
    <p:extLst>
      <p:ext uri="{BB962C8B-B14F-4D97-AF65-F5344CB8AC3E}">
        <p14:creationId xmlns:p14="http://schemas.microsoft.com/office/powerpoint/2010/main" val="253947048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latin typeface="+mj-lt"/>
              </a:rPr>
              <a:t>BPQ Key Accomplishments</a:t>
            </a:r>
          </a:p>
        </p:txBody>
      </p:sp>
      <p:graphicFrame>
        <p:nvGraphicFramePr>
          <p:cNvPr id="3" name="Diagram 2"/>
          <p:cNvGraphicFramePr/>
          <p:nvPr>
            <p:extLst>
              <p:ext uri="{D42A27DB-BD31-4B8C-83A1-F6EECF244321}">
                <p14:modId xmlns:p14="http://schemas.microsoft.com/office/powerpoint/2010/main" val="3526399501"/>
              </p:ext>
            </p:extLst>
          </p:nvPr>
        </p:nvGraphicFramePr>
        <p:xfrm>
          <a:off x="415925" y="962526"/>
          <a:ext cx="8258843" cy="520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3222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latin typeface="+mj-lt"/>
              </a:rPr>
              <a:t>BPQ – Key Challenges</a:t>
            </a:r>
          </a:p>
        </p:txBody>
      </p:sp>
      <p:graphicFrame>
        <p:nvGraphicFramePr>
          <p:cNvPr id="3" name="Diagram 2"/>
          <p:cNvGraphicFramePr/>
          <p:nvPr>
            <p:extLst>
              <p:ext uri="{D42A27DB-BD31-4B8C-83A1-F6EECF244321}">
                <p14:modId xmlns:p14="http://schemas.microsoft.com/office/powerpoint/2010/main" val="3842334678"/>
              </p:ext>
            </p:extLst>
          </p:nvPr>
        </p:nvGraphicFramePr>
        <p:xfrm>
          <a:off x="415925" y="1191126"/>
          <a:ext cx="8319001" cy="449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52498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70274"/>
            <a:ext cx="7966075" cy="461576"/>
          </a:xfrm>
        </p:spPr>
        <p:txBody>
          <a:bodyPr/>
          <a:lstStyle/>
          <a:p>
            <a:r>
              <a:rPr lang="en-US" sz="2400" b="1" dirty="0">
                <a:latin typeface="+mj-lt"/>
              </a:rPr>
              <a:t>Bureau of Quality Assurance &amp; Improvements Staffing</a:t>
            </a:r>
          </a:p>
        </p:txBody>
      </p:sp>
      <p:graphicFrame>
        <p:nvGraphicFramePr>
          <p:cNvPr id="5" name="Table 4"/>
          <p:cNvGraphicFramePr>
            <a:graphicFrameLocks noGrp="1"/>
          </p:cNvGraphicFramePr>
          <p:nvPr/>
        </p:nvGraphicFramePr>
        <p:xfrm>
          <a:off x="642144" y="1752600"/>
          <a:ext cx="8197056" cy="2362200"/>
        </p:xfrm>
        <a:graphic>
          <a:graphicData uri="http://schemas.openxmlformats.org/drawingml/2006/table">
            <a:tbl>
              <a:tblPr firstRow="1" bandRow="1"/>
              <a:tblGrid>
                <a:gridCol w="2386742">
                  <a:extLst>
                    <a:ext uri="{9D8B030D-6E8A-4147-A177-3AD203B41FA5}">
                      <a16:colId xmlns:a16="http://schemas.microsoft.com/office/drawing/2014/main" val="1529123343"/>
                    </a:ext>
                  </a:extLst>
                </a:gridCol>
                <a:gridCol w="933514">
                  <a:extLst>
                    <a:ext uri="{9D8B030D-6E8A-4147-A177-3AD203B41FA5}">
                      <a16:colId xmlns:a16="http://schemas.microsoft.com/office/drawing/2014/main" val="1743172661"/>
                    </a:ext>
                  </a:extLst>
                </a:gridCol>
                <a:gridCol w="4876800">
                  <a:extLst>
                    <a:ext uri="{9D8B030D-6E8A-4147-A177-3AD203B41FA5}">
                      <a16:colId xmlns:a16="http://schemas.microsoft.com/office/drawing/2014/main" val="1660145296"/>
                    </a:ext>
                  </a:extLst>
                </a:gridCol>
              </a:tblGrid>
              <a:tr h="1484232">
                <a:tc>
                  <a:txBody>
                    <a:bodyPr/>
                    <a:lstStyle/>
                    <a:p>
                      <a:pPr marL="0" marR="0" algn="ctr">
                        <a:lnSpc>
                          <a:spcPct val="107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Governor Recommended Positions SFY22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9550 – Bureau of Quality Assurance &amp; Improvements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179433608"/>
                  </a:ext>
                </a:extLst>
              </a:tr>
              <a:tr h="877968">
                <a:tc>
                  <a:txBody>
                    <a:bodyPr/>
                    <a:lstStyle/>
                    <a:p>
                      <a:pPr marL="0" marR="0" algn="ctr">
                        <a:lnSpc>
                          <a:spcPct val="107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6637 – QAI</a:t>
                      </a:r>
                      <a:r>
                        <a:rPr lang="en-US" sz="1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162231583"/>
                  </a:ext>
                </a:extLst>
              </a:tr>
            </a:tbl>
          </a:graphicData>
        </a:graphic>
      </p:graphicFrame>
    </p:spTree>
    <p:extLst>
      <p:ext uri="{BB962C8B-B14F-4D97-AF65-F5344CB8AC3E}">
        <p14:creationId xmlns:p14="http://schemas.microsoft.com/office/powerpoint/2010/main" val="425189543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Budget Chart comparison - QAI</a:t>
            </a:r>
          </a:p>
        </p:txBody>
      </p:sp>
      <p:graphicFrame>
        <p:nvGraphicFramePr>
          <p:cNvPr id="3" name="Chart 2"/>
          <p:cNvGraphicFramePr/>
          <p:nvPr>
            <p:extLst>
              <p:ext uri="{D42A27DB-BD31-4B8C-83A1-F6EECF244321}">
                <p14:modId xmlns:p14="http://schemas.microsoft.com/office/powerpoint/2010/main" val="3344273643"/>
              </p:ext>
            </p:extLst>
          </p:nvPr>
        </p:nvGraphicFramePr>
        <p:xfrm>
          <a:off x="197386" y="2057400"/>
          <a:ext cx="2743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2979449257"/>
              </p:ext>
            </p:extLst>
          </p:nvPr>
        </p:nvGraphicFramePr>
        <p:xfrm>
          <a:off x="3048000" y="2057400"/>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556712741"/>
              </p:ext>
            </p:extLst>
          </p:nvPr>
        </p:nvGraphicFramePr>
        <p:xfrm>
          <a:off x="5823333" y="2057400"/>
          <a:ext cx="27432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29669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19"/>
            <a:ext cx="7966075" cy="523131"/>
          </a:xfrm>
        </p:spPr>
        <p:txBody>
          <a:bodyPr/>
          <a:lstStyle/>
          <a:p>
            <a:r>
              <a:rPr lang="en-US" dirty="0"/>
              <a:t>Overview - DPQI</a:t>
            </a:r>
          </a:p>
        </p:txBody>
      </p:sp>
      <p:sp>
        <p:nvSpPr>
          <p:cNvPr id="4" name="Rectangle 3"/>
          <p:cNvSpPr/>
          <p:nvPr/>
        </p:nvSpPr>
        <p:spPr>
          <a:xfrm>
            <a:off x="431165" y="1066800"/>
            <a:ext cx="8194675" cy="4708981"/>
          </a:xfrm>
          <a:prstGeom prst="rect">
            <a:avLst/>
          </a:prstGeom>
        </p:spPr>
        <p:txBody>
          <a:bodyPr wrap="square">
            <a:spAutoFit/>
          </a:bodyPr>
          <a:lstStyle/>
          <a:p>
            <a:pPr lvl="0">
              <a:spcAft>
                <a:spcPts val="1200"/>
              </a:spcAft>
              <a:buClr>
                <a:srgbClr val="F0AB00"/>
              </a:buClr>
              <a:defRPr/>
            </a:pPr>
            <a:r>
              <a:rPr lang="en-US" sz="2400" dirty="0">
                <a:solidFill>
                  <a:srgbClr val="000000"/>
                </a:solidFill>
                <a:latin typeface="Calibri" pitchFamily="34" charset="0"/>
                <a:ea typeface="ＭＳ Ｐゴシック" pitchFamily="1" charset="-128"/>
              </a:rPr>
              <a:t>The Division was created in 2019 to be generally responsible for outcomes, performance measures, and accountability; strategic and operational planning; data reporting and analysis; business process analysis; project management and implementation; internal audit; and enterprise risk management.</a:t>
            </a:r>
          </a:p>
          <a:p>
            <a:pPr lvl="0">
              <a:spcAft>
                <a:spcPts val="600"/>
              </a:spcAft>
              <a:buClr>
                <a:srgbClr val="F0AB00"/>
              </a:buClr>
              <a:defRPr/>
            </a:pPr>
            <a:endParaRPr lang="en-US" dirty="0">
              <a:solidFill>
                <a:srgbClr val="000000"/>
              </a:solidFill>
              <a:latin typeface="Calibri" pitchFamily="34" charset="0"/>
              <a:ea typeface="ＭＳ Ｐゴシック" pitchFamily="1" charset="-128"/>
            </a:endParaRPr>
          </a:p>
          <a:p>
            <a:pPr lvl="0">
              <a:spcAft>
                <a:spcPts val="600"/>
              </a:spcAft>
              <a:buClr>
                <a:srgbClr val="F0AB00"/>
              </a:buClr>
              <a:defRPr/>
            </a:pPr>
            <a:r>
              <a:rPr lang="en-US" sz="2400" dirty="0">
                <a:solidFill>
                  <a:srgbClr val="000000"/>
                </a:solidFill>
                <a:latin typeface="Calibri" pitchFamily="34" charset="0"/>
                <a:ea typeface="ＭＳ Ｐゴシック" pitchFamily="1" charset="-128"/>
              </a:rPr>
              <a:t>The Division includes:</a:t>
            </a:r>
          </a:p>
          <a:p>
            <a:pPr marL="342900" lvl="0" indent="-342900">
              <a:spcAft>
                <a:spcPts val="600"/>
              </a:spcAft>
              <a:buClr>
                <a:srgbClr val="FF0000"/>
              </a:buClr>
              <a:buSzPct val="75000"/>
              <a:buFont typeface="Wingdings" panose="05000000000000000000" pitchFamily="2" charset="2"/>
              <a:buChar char="l"/>
              <a:defRPr/>
            </a:pPr>
            <a:endParaRPr lang="en-US" sz="1000" dirty="0">
              <a:solidFill>
                <a:srgbClr val="000000"/>
              </a:solidFill>
              <a:latin typeface="Calibri" pitchFamily="34" charset="0"/>
              <a:ea typeface="ＭＳ Ｐゴシック" pitchFamily="1" charset="-128"/>
            </a:endParaRPr>
          </a:p>
          <a:p>
            <a:pPr marL="342900" lvl="0" indent="-342900">
              <a:spcAft>
                <a:spcPts val="600"/>
              </a:spcAft>
              <a:buClr>
                <a:srgbClr val="FF0000"/>
              </a:buClr>
              <a:buSzPct val="75000"/>
              <a:buFont typeface="Wingdings" panose="05000000000000000000" pitchFamily="2" charset="2"/>
              <a:buChar char="l"/>
              <a:defRPr/>
            </a:pPr>
            <a:r>
              <a:rPr lang="en-US" sz="2400" dirty="0">
                <a:solidFill>
                  <a:srgbClr val="000000"/>
                </a:solidFill>
                <a:latin typeface="Calibri" pitchFamily="34" charset="0"/>
                <a:ea typeface="ＭＳ Ｐゴシック" pitchFamily="1" charset="-128"/>
              </a:rPr>
              <a:t>The Bureau of Program Quality; and</a:t>
            </a:r>
          </a:p>
          <a:p>
            <a:pPr marL="800100" lvl="1" indent="-342900">
              <a:spcAft>
                <a:spcPts val="600"/>
              </a:spcAft>
              <a:buClr>
                <a:srgbClr val="FF0000"/>
              </a:buClr>
              <a:buSzPct val="75000"/>
              <a:buFont typeface="Wingdings" panose="05000000000000000000" pitchFamily="2" charset="2"/>
              <a:buChar char="l"/>
              <a:defRPr/>
            </a:pPr>
            <a:r>
              <a:rPr lang="en-US" sz="2000" i="1" dirty="0">
                <a:solidFill>
                  <a:srgbClr val="000000"/>
                </a:solidFill>
                <a:latin typeface="Calibri" pitchFamily="34" charset="0"/>
                <a:ea typeface="ＭＳ Ｐゴシック" pitchFamily="1" charset="-128"/>
              </a:rPr>
              <a:t>formerly known as the Bureau of Quality Assurance and Improvement</a:t>
            </a:r>
            <a:endParaRPr lang="en-US" sz="2000" dirty="0">
              <a:solidFill>
                <a:srgbClr val="000000"/>
              </a:solidFill>
              <a:latin typeface="Calibri" pitchFamily="34" charset="0"/>
              <a:ea typeface="ＭＳ Ｐゴシック" pitchFamily="1" charset="-128"/>
            </a:endParaRPr>
          </a:p>
          <a:p>
            <a:pPr marL="342900" lvl="0" indent="-342900">
              <a:spcAft>
                <a:spcPts val="600"/>
              </a:spcAft>
              <a:buClr>
                <a:srgbClr val="FF0000"/>
              </a:buClr>
              <a:buSzPct val="75000"/>
              <a:buFont typeface="Wingdings" panose="05000000000000000000" pitchFamily="2" charset="2"/>
              <a:buChar char="l"/>
              <a:defRPr/>
            </a:pPr>
            <a:r>
              <a:rPr lang="en-US" sz="2400" dirty="0">
                <a:solidFill>
                  <a:srgbClr val="000000"/>
                </a:solidFill>
                <a:latin typeface="Calibri" pitchFamily="34" charset="0"/>
                <a:ea typeface="ＭＳ Ｐゴシック" pitchFamily="1" charset="-128"/>
              </a:rPr>
              <a:t>The Bureau of Program Integrity.</a:t>
            </a:r>
          </a:p>
          <a:p>
            <a:pPr marL="800100" lvl="1" indent="-342900">
              <a:spcAft>
                <a:spcPts val="600"/>
              </a:spcAft>
              <a:buClr>
                <a:srgbClr val="FF0000"/>
              </a:buClr>
              <a:buSzPct val="75000"/>
              <a:buFont typeface="Wingdings" panose="05000000000000000000" pitchFamily="2" charset="2"/>
              <a:buChar char="l"/>
              <a:defRPr/>
            </a:pPr>
            <a:r>
              <a:rPr lang="en-US" sz="2000" i="1" dirty="0">
                <a:solidFill>
                  <a:srgbClr val="000000"/>
                </a:solidFill>
                <a:latin typeface="Calibri" pitchFamily="34" charset="0"/>
                <a:ea typeface="ＭＳ Ｐゴシック" pitchFamily="1" charset="-128"/>
              </a:rPr>
              <a:t>formerly known as the Bureau of Improvement and Integrity</a:t>
            </a:r>
            <a:endParaRPr lang="en-US" sz="2000" dirty="0">
              <a:solidFill>
                <a:srgbClr val="000000"/>
              </a:solidFill>
              <a:latin typeface="Calibri" pitchFamily="34" charset="0"/>
              <a:ea typeface="ＭＳ Ｐゴシック" pitchFamily="1" charset="-128"/>
            </a:endParaRPr>
          </a:p>
        </p:txBody>
      </p:sp>
    </p:spTree>
    <p:extLst>
      <p:ext uri="{BB962C8B-B14F-4D97-AF65-F5344CB8AC3E}">
        <p14:creationId xmlns:p14="http://schemas.microsoft.com/office/powerpoint/2010/main" val="2194414237"/>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Bureau of Quality Assurance &amp; Improvement</a:t>
            </a:r>
          </a:p>
        </p:txBody>
      </p:sp>
      <p:graphicFrame>
        <p:nvGraphicFramePr>
          <p:cNvPr id="7" name="Table 6"/>
          <p:cNvGraphicFramePr>
            <a:graphicFrameLocks noGrp="1"/>
          </p:cNvGraphicFramePr>
          <p:nvPr>
            <p:extLst>
              <p:ext uri="{D42A27DB-BD31-4B8C-83A1-F6EECF244321}">
                <p14:modId xmlns:p14="http://schemas.microsoft.com/office/powerpoint/2010/main" val="579372939"/>
              </p:ext>
            </p:extLst>
          </p:nvPr>
        </p:nvGraphicFramePr>
        <p:xfrm>
          <a:off x="591344" y="1752601"/>
          <a:ext cx="7790656" cy="2514600"/>
        </p:xfrm>
        <a:graphic>
          <a:graphicData uri="http://schemas.openxmlformats.org/drawingml/2006/table">
            <a:tbl>
              <a:tblPr firstRow="1" bandRow="1"/>
              <a:tblGrid>
                <a:gridCol w="1313656">
                  <a:extLst>
                    <a:ext uri="{9D8B030D-6E8A-4147-A177-3AD203B41FA5}">
                      <a16:colId xmlns:a16="http://schemas.microsoft.com/office/drawing/2014/main" val="4068472297"/>
                    </a:ext>
                  </a:extLst>
                </a:gridCol>
                <a:gridCol w="2453456">
                  <a:extLst>
                    <a:ext uri="{9D8B030D-6E8A-4147-A177-3AD203B41FA5}">
                      <a16:colId xmlns:a16="http://schemas.microsoft.com/office/drawing/2014/main" val="763000263"/>
                    </a:ext>
                  </a:extLst>
                </a:gridCol>
                <a:gridCol w="782729">
                  <a:extLst>
                    <a:ext uri="{9D8B030D-6E8A-4147-A177-3AD203B41FA5}">
                      <a16:colId xmlns:a16="http://schemas.microsoft.com/office/drawing/2014/main" val="4113557400"/>
                    </a:ext>
                  </a:extLst>
                </a:gridCol>
                <a:gridCol w="782729">
                  <a:extLst>
                    <a:ext uri="{9D8B030D-6E8A-4147-A177-3AD203B41FA5}">
                      <a16:colId xmlns:a16="http://schemas.microsoft.com/office/drawing/2014/main" val="2256672293"/>
                    </a:ext>
                  </a:extLst>
                </a:gridCol>
                <a:gridCol w="1100827">
                  <a:extLst>
                    <a:ext uri="{9D8B030D-6E8A-4147-A177-3AD203B41FA5}">
                      <a16:colId xmlns:a16="http://schemas.microsoft.com/office/drawing/2014/main" val="1737253715"/>
                    </a:ext>
                  </a:extLst>
                </a:gridCol>
                <a:gridCol w="1357259">
                  <a:extLst>
                    <a:ext uri="{9D8B030D-6E8A-4147-A177-3AD203B41FA5}">
                      <a16:colId xmlns:a16="http://schemas.microsoft.com/office/drawing/2014/main" val="1171115535"/>
                    </a:ext>
                  </a:extLst>
                </a:gridCol>
              </a:tblGrid>
              <a:tr h="1495222">
                <a:tc>
                  <a:txBody>
                    <a:bodyPr/>
                    <a:lstStyle/>
                    <a:p>
                      <a:pPr marL="0" marR="0" algn="ctr">
                        <a:lnSpc>
                          <a:spcPct val="107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Accounting Unit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Division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Bureau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 Book Page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7000"/>
                        </a:lnSpc>
                        <a:spcBef>
                          <a:spcPts val="0"/>
                        </a:spcBef>
                        <a:spcAft>
                          <a:spcPts val="0"/>
                        </a:spcAft>
                      </a:pPr>
                      <a:r>
                        <a:rPr lang="en-US" sz="12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 Briefing Book Page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231911014"/>
                  </a:ext>
                </a:extLst>
              </a:tr>
              <a:tr h="1019378">
                <a:tc>
                  <a:txBody>
                    <a:bodyPr/>
                    <a:lstStyle/>
                    <a:p>
                      <a:pPr marL="0" marR="0">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9550-6637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Quality Assurance &amp; Improvement</a:t>
                      </a:r>
                      <a:r>
                        <a:rPr lang="en-US" sz="12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565880881"/>
                  </a:ext>
                </a:extLst>
              </a:tr>
            </a:tbl>
          </a:graphicData>
        </a:graphic>
      </p:graphicFrame>
    </p:spTree>
    <p:extLst>
      <p:ext uri="{BB962C8B-B14F-4D97-AF65-F5344CB8AC3E}">
        <p14:creationId xmlns:p14="http://schemas.microsoft.com/office/powerpoint/2010/main" val="127863134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Incremental / decremented Outcome</a:t>
            </a:r>
          </a:p>
        </p:txBody>
      </p:sp>
      <p:graphicFrame>
        <p:nvGraphicFramePr>
          <p:cNvPr id="19" name="Diagram 18"/>
          <p:cNvGraphicFramePr/>
          <p:nvPr>
            <p:extLst>
              <p:ext uri="{D42A27DB-BD31-4B8C-83A1-F6EECF244321}">
                <p14:modId xmlns:p14="http://schemas.microsoft.com/office/powerpoint/2010/main" val="3240157132"/>
              </p:ext>
            </p:extLst>
          </p:nvPr>
        </p:nvGraphicFramePr>
        <p:xfrm>
          <a:off x="415924" y="831850"/>
          <a:ext cx="8118475"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p:cNvGraphicFramePr/>
          <p:nvPr>
            <p:extLst>
              <p:ext uri="{D42A27DB-BD31-4B8C-83A1-F6EECF244321}">
                <p14:modId xmlns:p14="http://schemas.microsoft.com/office/powerpoint/2010/main" val="322734299"/>
              </p:ext>
            </p:extLst>
          </p:nvPr>
        </p:nvGraphicFramePr>
        <p:xfrm>
          <a:off x="609599" y="3575050"/>
          <a:ext cx="7924799" cy="28257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9569045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latin typeface="+mj-lt"/>
              </a:rPr>
              <a:t>Department Audits</a:t>
            </a:r>
          </a:p>
        </p:txBody>
      </p:sp>
      <p:graphicFrame>
        <p:nvGraphicFramePr>
          <p:cNvPr id="3" name="Diagram 2"/>
          <p:cNvGraphicFramePr/>
          <p:nvPr>
            <p:extLst>
              <p:ext uri="{D42A27DB-BD31-4B8C-83A1-F6EECF244321}">
                <p14:modId xmlns:p14="http://schemas.microsoft.com/office/powerpoint/2010/main" val="1279115277"/>
              </p:ext>
            </p:extLst>
          </p:nvPr>
        </p:nvGraphicFramePr>
        <p:xfrm>
          <a:off x="415925" y="962526"/>
          <a:ext cx="8258843" cy="520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33654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latin typeface="+mj-lt"/>
              </a:rPr>
              <a:t>Department Audits – Findings and Status</a:t>
            </a:r>
          </a:p>
        </p:txBody>
      </p:sp>
      <p:graphicFrame>
        <p:nvGraphicFramePr>
          <p:cNvPr id="3" name="Diagram 2"/>
          <p:cNvGraphicFramePr/>
          <p:nvPr>
            <p:extLst>
              <p:ext uri="{D42A27DB-BD31-4B8C-83A1-F6EECF244321}">
                <p14:modId xmlns:p14="http://schemas.microsoft.com/office/powerpoint/2010/main" val="1198044260"/>
              </p:ext>
            </p:extLst>
          </p:nvPr>
        </p:nvGraphicFramePr>
        <p:xfrm>
          <a:off x="415925" y="962526"/>
          <a:ext cx="8258843" cy="520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26959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252580"/>
            <a:ext cx="7966075" cy="519112"/>
          </a:xfrm>
        </p:spPr>
        <p:txBody>
          <a:bodyPr/>
          <a:lstStyle/>
          <a:p>
            <a:r>
              <a:rPr lang="en-US" dirty="0"/>
              <a:t>Data Security Audits</a:t>
            </a:r>
          </a:p>
        </p:txBody>
      </p:sp>
      <p:graphicFrame>
        <p:nvGraphicFramePr>
          <p:cNvPr id="4" name="Diagram 3"/>
          <p:cNvGraphicFramePr/>
          <p:nvPr>
            <p:extLst>
              <p:ext uri="{D42A27DB-BD31-4B8C-83A1-F6EECF244321}">
                <p14:modId xmlns:p14="http://schemas.microsoft.com/office/powerpoint/2010/main" val="3188762615"/>
              </p:ext>
            </p:extLst>
          </p:nvPr>
        </p:nvGraphicFramePr>
        <p:xfrm>
          <a:off x="415925" y="990600"/>
          <a:ext cx="827087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6769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OF PROGRAM QUALITY AND INTEGRITY</a:t>
            </a:r>
          </a:p>
        </p:txBody>
      </p:sp>
      <p:sp>
        <p:nvSpPr>
          <p:cNvPr id="3" name="Content Placeholder 2"/>
          <p:cNvSpPr>
            <a:spLocks noGrp="1"/>
          </p:cNvSpPr>
          <p:nvPr>
            <p:ph idx="1"/>
          </p:nvPr>
        </p:nvSpPr>
        <p:spPr>
          <a:xfrm>
            <a:off x="404495" y="1066800"/>
            <a:ext cx="8447088" cy="4953000"/>
          </a:xfrm>
          <a:noFill/>
        </p:spPr>
        <p:style>
          <a:lnRef idx="2">
            <a:schemeClr val="accent3"/>
          </a:lnRef>
          <a:fillRef idx="1">
            <a:schemeClr val="lt1"/>
          </a:fillRef>
          <a:effectRef idx="0">
            <a:schemeClr val="accent3"/>
          </a:effectRef>
          <a:fontRef idx="minor">
            <a:schemeClr val="dk1"/>
          </a:fontRef>
        </p:style>
        <p:txBody>
          <a:bodyPr/>
          <a:lstStyle/>
          <a:p>
            <a:pPr marL="342900" indent="-342900">
              <a:buSzPct val="150000"/>
              <a:buFont typeface="Arial" panose="020B0604020202020204" pitchFamily="34" charset="0"/>
              <a:buChar char="•"/>
            </a:pPr>
            <a:r>
              <a:rPr lang="en-US" dirty="0"/>
              <a:t>Department Unique Identifier:  095</a:t>
            </a:r>
          </a:p>
          <a:p>
            <a:pPr marL="342900" indent="-342900">
              <a:buSzPct val="150000"/>
              <a:buFont typeface="Arial" panose="020B0604020202020204" pitchFamily="34" charset="0"/>
              <a:buChar char="•"/>
            </a:pPr>
            <a:r>
              <a:rPr lang="en-US" dirty="0"/>
              <a:t>Meredith Telus, Director</a:t>
            </a:r>
          </a:p>
          <a:p>
            <a:pPr marL="690563" lvl="1" indent="-233363">
              <a:buSzPct val="150000"/>
              <a:buFont typeface="Arial" panose="020B0604020202020204" pitchFamily="34" charset="0"/>
              <a:buChar char="•"/>
            </a:pPr>
            <a:r>
              <a:rPr lang="en-US" sz="2200" dirty="0"/>
              <a:t>603-271-9622</a:t>
            </a:r>
          </a:p>
          <a:p>
            <a:pPr marL="690563" lvl="1" indent="-233363">
              <a:buSzPct val="150000"/>
              <a:buFont typeface="Arial" panose="020B0604020202020204" pitchFamily="34" charset="0"/>
              <a:buChar char="•"/>
            </a:pPr>
            <a:r>
              <a:rPr lang="en-US" sz="2200" dirty="0">
                <a:hlinkClick r:id="rId2"/>
              </a:rPr>
              <a:t>Meredith.telus@dhhs.nh.us</a:t>
            </a:r>
            <a:endParaRPr lang="en-US" sz="2200" dirty="0"/>
          </a:p>
          <a:p>
            <a:pPr marL="342900" indent="-342900">
              <a:buSzPct val="150000"/>
              <a:buFont typeface="Arial" panose="020B0604020202020204" pitchFamily="34" charset="0"/>
              <a:buChar char="•"/>
            </a:pPr>
            <a:r>
              <a:rPr lang="en-US" dirty="0"/>
              <a:t>Tashia Blanchard, Bureau Administrator, Program Integrity</a:t>
            </a:r>
          </a:p>
          <a:p>
            <a:pPr marL="690563" lvl="1" indent="-233363">
              <a:buSzPct val="150000"/>
              <a:buFont typeface="Arial" panose="020B0604020202020204" pitchFamily="34" charset="0"/>
              <a:buChar char="•"/>
            </a:pPr>
            <a:r>
              <a:rPr lang="en-US" sz="2200" dirty="0"/>
              <a:t>603-271-8763</a:t>
            </a:r>
          </a:p>
          <a:p>
            <a:pPr marL="690563" lvl="1" indent="-233363">
              <a:buSzPct val="150000"/>
              <a:buFont typeface="Arial" panose="020B0604020202020204" pitchFamily="34" charset="0"/>
              <a:buChar char="•"/>
            </a:pPr>
            <a:r>
              <a:rPr lang="en-US" sz="2200" dirty="0">
                <a:hlinkClick r:id="rId3"/>
              </a:rPr>
              <a:t>Tashia.Blanchard@dhhs.nh.us</a:t>
            </a:r>
            <a:endParaRPr lang="en-US" sz="2200" dirty="0"/>
          </a:p>
          <a:p>
            <a:pPr marL="342900" indent="-342900">
              <a:buSzPct val="150000"/>
              <a:buFont typeface="Arial" panose="020B0604020202020204" pitchFamily="34" charset="0"/>
              <a:buChar char="•"/>
            </a:pPr>
            <a:r>
              <a:rPr lang="en-US" dirty="0"/>
              <a:t>Susan Drown, Bureau Administrator, Program Quality </a:t>
            </a:r>
          </a:p>
          <a:p>
            <a:pPr marL="690563" lvl="1" indent="-233363">
              <a:buSzPct val="150000"/>
              <a:buFont typeface="Arial" panose="020B0604020202020204" pitchFamily="34" charset="0"/>
              <a:buChar char="•"/>
            </a:pPr>
            <a:r>
              <a:rPr lang="en-US" sz="2200" dirty="0"/>
              <a:t>603-271-9204</a:t>
            </a:r>
          </a:p>
          <a:p>
            <a:pPr marL="690563" lvl="1" indent="-233363">
              <a:buSzPct val="150000"/>
              <a:buFont typeface="Arial" panose="020B0604020202020204" pitchFamily="34" charset="0"/>
              <a:buChar char="•"/>
            </a:pPr>
            <a:r>
              <a:rPr lang="en-US" sz="2200" dirty="0">
                <a:hlinkClick r:id="rId2"/>
              </a:rPr>
              <a:t>Susan.Drown@dhhs.nh.us</a:t>
            </a:r>
            <a:endParaRPr lang="en-US" sz="2200" dirty="0"/>
          </a:p>
          <a:p>
            <a:pPr marL="690563" lvl="1" indent="-233363">
              <a:buSzPct val="150000"/>
              <a:buFont typeface="Arial" panose="020B0604020202020204" pitchFamily="34" charset="0"/>
              <a:buChar char="•"/>
            </a:pPr>
            <a:endParaRPr lang="en-US" sz="2200" dirty="0"/>
          </a:p>
        </p:txBody>
      </p:sp>
    </p:spTree>
    <p:extLst>
      <p:ext uri="{BB962C8B-B14F-4D97-AF65-F5344CB8AC3E}">
        <p14:creationId xmlns:p14="http://schemas.microsoft.com/office/powerpoint/2010/main" val="131863176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7780"/>
            <a:ext cx="8471782" cy="492354"/>
          </a:xfrm>
        </p:spPr>
        <p:txBody>
          <a:bodyPr/>
          <a:lstStyle/>
          <a:p>
            <a:r>
              <a:rPr lang="en-US" sz="2600" dirty="0">
                <a:cs typeface="Calibri" panose="020F0502020204030204" pitchFamily="34" charset="0"/>
              </a:rPr>
              <a:t>DIVISION OF PROGRAM QUALITY AND INTEGRITY (DPQI)</a:t>
            </a:r>
          </a:p>
        </p:txBody>
      </p:sp>
      <p:sp>
        <p:nvSpPr>
          <p:cNvPr id="3" name="Content Placeholder 2"/>
          <p:cNvSpPr>
            <a:spLocks noGrp="1"/>
          </p:cNvSpPr>
          <p:nvPr>
            <p:ph idx="1"/>
          </p:nvPr>
        </p:nvSpPr>
        <p:spPr>
          <a:xfrm>
            <a:off x="429186" y="1112044"/>
            <a:ext cx="8285629" cy="4633913"/>
          </a:xfrm>
          <a:noFill/>
        </p:spPr>
        <p:style>
          <a:lnRef idx="2">
            <a:schemeClr val="accent3"/>
          </a:lnRef>
          <a:fillRef idx="1">
            <a:schemeClr val="lt1"/>
          </a:fillRef>
          <a:effectRef idx="0">
            <a:schemeClr val="accent3"/>
          </a:effectRef>
          <a:fontRef idx="minor">
            <a:schemeClr val="dk1"/>
          </a:fontRef>
        </p:style>
        <p:txBody>
          <a:bodyPr anchor="ctr" anchorCtr="0"/>
          <a:lstStyle/>
          <a:p>
            <a:pPr marL="0" indent="0" algn="ctr">
              <a:spcAft>
                <a:spcPts val="1200"/>
              </a:spcAft>
            </a:pPr>
            <a:r>
              <a:rPr lang="en-US" sz="2800" b="1" dirty="0">
                <a:latin typeface="+mj-lt"/>
              </a:rPr>
              <a:t>Mission</a:t>
            </a:r>
            <a:r>
              <a:rPr lang="en-US" sz="2400" dirty="0"/>
              <a:t>	</a:t>
            </a:r>
          </a:p>
          <a:p>
            <a:pPr marL="0" indent="0" algn="ctr"/>
            <a:r>
              <a:rPr lang="en-US" sz="2800" dirty="0"/>
              <a:t>The Division of Program Quality and Integrity supports the mission of the Department of Health and Human Services by providing data-informed program development, quality, and performance improvement and ensuring accountability in operations and financial integrity.  </a:t>
            </a:r>
          </a:p>
          <a:p>
            <a:pPr marL="0" indent="0" algn="ctr"/>
            <a:endParaRPr lang="en-US" sz="2400" dirty="0">
              <a:latin typeface="+mj-lt"/>
            </a:endParaRPr>
          </a:p>
        </p:txBody>
      </p:sp>
    </p:spTree>
    <p:extLst>
      <p:ext uri="{BB962C8B-B14F-4D97-AF65-F5344CB8AC3E}">
        <p14:creationId xmlns:p14="http://schemas.microsoft.com/office/powerpoint/2010/main" val="37812843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19"/>
            <a:ext cx="7966075" cy="523131"/>
          </a:xfrm>
        </p:spPr>
        <p:txBody>
          <a:bodyPr/>
          <a:lstStyle/>
          <a:p>
            <a:r>
              <a:rPr lang="en-US" spc="-5" dirty="0">
                <a:latin typeface="Calibri"/>
                <a:cs typeface="Calibri"/>
              </a:rPr>
              <a:t>Overview </a:t>
            </a:r>
            <a:r>
              <a:rPr lang="en-US" dirty="0">
                <a:latin typeface="Calibri"/>
                <a:cs typeface="Calibri"/>
              </a:rPr>
              <a:t>– </a:t>
            </a:r>
            <a:r>
              <a:rPr lang="en-US" spc="-5" dirty="0"/>
              <a:t>Bureau</a:t>
            </a:r>
            <a:r>
              <a:rPr lang="en-US" spc="-5" dirty="0">
                <a:latin typeface="Calibri"/>
                <a:cs typeface="Calibri"/>
              </a:rPr>
              <a:t> </a:t>
            </a:r>
            <a:r>
              <a:rPr lang="en-US" dirty="0">
                <a:latin typeface="Calibri"/>
                <a:cs typeface="Calibri"/>
              </a:rPr>
              <a:t>of Program Integrity</a:t>
            </a:r>
            <a:endParaRPr lang="en-US" dirty="0"/>
          </a:p>
        </p:txBody>
      </p:sp>
      <p:sp>
        <p:nvSpPr>
          <p:cNvPr id="4" name="Rectangle 3"/>
          <p:cNvSpPr/>
          <p:nvPr/>
        </p:nvSpPr>
        <p:spPr>
          <a:xfrm>
            <a:off x="415925" y="1066800"/>
            <a:ext cx="8194675" cy="4708981"/>
          </a:xfrm>
          <a:prstGeom prst="rect">
            <a:avLst/>
          </a:prstGeom>
        </p:spPr>
        <p:txBody>
          <a:bodyPr wrap="square">
            <a:spAutoFit/>
          </a:bodyPr>
          <a:lstStyle/>
          <a:p>
            <a:pPr lvl="0">
              <a:spcAft>
                <a:spcPts val="1200"/>
              </a:spcAft>
              <a:buClr>
                <a:srgbClr val="F0AB00"/>
              </a:buClr>
              <a:defRPr/>
            </a:pPr>
            <a:r>
              <a:rPr lang="en-US" sz="2000" dirty="0">
                <a:solidFill>
                  <a:srgbClr val="000000"/>
                </a:solidFill>
                <a:latin typeface="Calibri" pitchFamily="34" charset="0"/>
                <a:ea typeface="ＭＳ Ｐゴシック" pitchFamily="1" charset="-128"/>
              </a:rPr>
              <a:t>The Bureau of Program Integrity (BPI) provides a comprehensive, integrated approach to service excellence by preventing errors and fraud in NH DHHS programs and by maximizing revenue sources. BPI ensures fraud, waste, and abuse is monitored and controlled.  All BPI functions are directed toward strengthening quality, accountability, and public confidence in the delivery of health and human services. </a:t>
            </a:r>
          </a:p>
          <a:p>
            <a:pPr lvl="0">
              <a:spcAft>
                <a:spcPts val="600"/>
              </a:spcAft>
              <a:buClr>
                <a:srgbClr val="F0AB00"/>
              </a:buClr>
              <a:defRPr/>
            </a:pPr>
            <a:r>
              <a:rPr lang="en-US" sz="2000" dirty="0">
                <a:solidFill>
                  <a:srgbClr val="000000"/>
                </a:solidFill>
                <a:latin typeface="Calibri" pitchFamily="34" charset="0"/>
                <a:ea typeface="ＭＳ Ｐゴシック" pitchFamily="1" charset="-128"/>
              </a:rPr>
              <a:t>The Bureau includes:</a:t>
            </a:r>
          </a:p>
          <a:p>
            <a:pPr marL="342900" lvl="0" indent="-342900">
              <a:spcAft>
                <a:spcPts val="600"/>
              </a:spcAft>
              <a:buClr>
                <a:srgbClr val="FF0000"/>
              </a:buClr>
              <a:buSzPct val="75000"/>
              <a:buFont typeface="Wingdings" panose="05000000000000000000" pitchFamily="2" charset="2"/>
              <a:buChar char="l"/>
              <a:defRPr/>
            </a:pPr>
            <a:r>
              <a:rPr lang="en-US" sz="2000" dirty="0">
                <a:solidFill>
                  <a:srgbClr val="000000"/>
                </a:solidFill>
                <a:latin typeface="Calibri" pitchFamily="34" charset="0"/>
                <a:ea typeface="ＭＳ Ｐゴシック" pitchFamily="1" charset="-128"/>
              </a:rPr>
              <a:t>Special Investigations Unit; </a:t>
            </a:r>
          </a:p>
          <a:p>
            <a:pPr marL="342900" lvl="0" indent="-342900">
              <a:spcAft>
                <a:spcPts val="600"/>
              </a:spcAft>
              <a:buClr>
                <a:srgbClr val="FF0000"/>
              </a:buClr>
              <a:buSzPct val="75000"/>
              <a:buFont typeface="Wingdings" panose="05000000000000000000" pitchFamily="2" charset="2"/>
              <a:buChar char="l"/>
              <a:defRPr/>
            </a:pPr>
            <a:r>
              <a:rPr lang="en-US" sz="2000" dirty="0">
                <a:solidFill>
                  <a:srgbClr val="000000"/>
                </a:solidFill>
                <a:latin typeface="Calibri" pitchFamily="34" charset="0"/>
                <a:ea typeface="ＭＳ Ｐゴシック" pitchFamily="1" charset="-128"/>
              </a:rPr>
              <a:t>Medicaid Program Integrity Unit; </a:t>
            </a:r>
          </a:p>
          <a:p>
            <a:pPr marL="342900" lvl="0" indent="-342900">
              <a:spcAft>
                <a:spcPts val="600"/>
              </a:spcAft>
              <a:buClr>
                <a:srgbClr val="FF0000"/>
              </a:buClr>
              <a:buSzPct val="75000"/>
              <a:buFont typeface="Wingdings" panose="05000000000000000000" pitchFamily="2" charset="2"/>
              <a:buChar char="l"/>
              <a:defRPr/>
            </a:pPr>
            <a:r>
              <a:rPr lang="en-US" sz="2000" dirty="0">
                <a:solidFill>
                  <a:srgbClr val="000000"/>
                </a:solidFill>
                <a:latin typeface="Calibri" pitchFamily="34" charset="0"/>
                <a:ea typeface="ＭＳ Ｐゴシック" pitchFamily="1" charset="-128"/>
              </a:rPr>
              <a:t>Medicaid Third Party Liability Unit; </a:t>
            </a:r>
          </a:p>
          <a:p>
            <a:pPr marL="342900" lvl="0" indent="-342900">
              <a:spcAft>
                <a:spcPts val="600"/>
              </a:spcAft>
              <a:buClr>
                <a:srgbClr val="FF0000"/>
              </a:buClr>
              <a:buSzPct val="75000"/>
              <a:buFont typeface="Wingdings" panose="05000000000000000000" pitchFamily="2" charset="2"/>
              <a:buChar char="l"/>
              <a:defRPr/>
            </a:pPr>
            <a:r>
              <a:rPr lang="en-US" sz="2000" dirty="0">
                <a:solidFill>
                  <a:srgbClr val="000000"/>
                </a:solidFill>
                <a:latin typeface="Calibri" pitchFamily="34" charset="0"/>
                <a:ea typeface="ＭＳ Ｐゴシック" pitchFamily="1" charset="-128"/>
              </a:rPr>
              <a:t>Quality Assurance Unit;  </a:t>
            </a:r>
          </a:p>
          <a:p>
            <a:pPr marL="342900" lvl="0" indent="-342900">
              <a:spcAft>
                <a:spcPts val="600"/>
              </a:spcAft>
              <a:buClr>
                <a:srgbClr val="FF0000"/>
              </a:buClr>
              <a:buSzPct val="75000"/>
              <a:buFont typeface="Wingdings" panose="05000000000000000000" pitchFamily="2" charset="2"/>
              <a:buChar char="l"/>
              <a:defRPr/>
            </a:pPr>
            <a:r>
              <a:rPr lang="en-US" sz="2000" dirty="0">
                <a:solidFill>
                  <a:srgbClr val="000000"/>
                </a:solidFill>
                <a:latin typeface="Calibri" pitchFamily="34" charset="0"/>
                <a:ea typeface="ＭＳ Ｐゴシック" pitchFamily="1" charset="-128"/>
              </a:rPr>
              <a:t>Financial Compliance Unit; and </a:t>
            </a:r>
          </a:p>
          <a:p>
            <a:pPr marL="342900" lvl="0" indent="-342900">
              <a:spcAft>
                <a:spcPts val="600"/>
              </a:spcAft>
              <a:buClr>
                <a:srgbClr val="FF0000"/>
              </a:buClr>
              <a:buSzPct val="75000"/>
              <a:buFont typeface="Wingdings" panose="05000000000000000000" pitchFamily="2" charset="2"/>
              <a:buChar char="l"/>
              <a:defRPr/>
            </a:pPr>
            <a:r>
              <a:rPr lang="en-US" sz="2000" dirty="0">
                <a:solidFill>
                  <a:srgbClr val="000000"/>
                </a:solidFill>
                <a:latin typeface="Calibri" pitchFamily="34" charset="0"/>
                <a:ea typeface="ＭＳ Ｐゴシック" pitchFamily="1" charset="-128"/>
              </a:rPr>
              <a:t>Internal Audit.</a:t>
            </a:r>
          </a:p>
        </p:txBody>
      </p:sp>
    </p:spTree>
    <p:extLst>
      <p:ext uri="{BB962C8B-B14F-4D97-AF65-F5344CB8AC3E}">
        <p14:creationId xmlns:p14="http://schemas.microsoft.com/office/powerpoint/2010/main" val="224511567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308719"/>
            <a:ext cx="7966075" cy="523131"/>
          </a:xfrm>
        </p:spPr>
        <p:txBody>
          <a:bodyPr/>
          <a:lstStyle/>
          <a:p>
            <a:r>
              <a:rPr lang="en-US" spc="-5" dirty="0">
                <a:latin typeface="Calibri"/>
                <a:cs typeface="Calibri"/>
              </a:rPr>
              <a:t>BPI – Fraud, Waste, and Abuse (serving Medicaid)</a:t>
            </a:r>
            <a:endParaRPr lang="en-US" dirty="0"/>
          </a:p>
        </p:txBody>
      </p:sp>
      <p:sp>
        <p:nvSpPr>
          <p:cNvPr id="5" name="Rectangle 4"/>
          <p:cNvSpPr/>
          <p:nvPr/>
        </p:nvSpPr>
        <p:spPr bwMode="auto">
          <a:xfrm>
            <a:off x="-10038" y="960477"/>
            <a:ext cx="9154038" cy="400904"/>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600" b="1" dirty="0">
                <a:latin typeface="Calibri" charset="0"/>
              </a:rPr>
              <a:t>Key Activities and Services</a:t>
            </a:r>
          </a:p>
        </p:txBody>
      </p:sp>
      <p:sp>
        <p:nvSpPr>
          <p:cNvPr id="7" name="Rectangle 6"/>
          <p:cNvSpPr/>
          <p:nvPr/>
        </p:nvSpPr>
        <p:spPr>
          <a:xfrm>
            <a:off x="201810" y="2571039"/>
            <a:ext cx="8686800" cy="923330"/>
          </a:xfrm>
          <a:prstGeom prst="rect">
            <a:avLst/>
          </a:prstGeom>
        </p:spPr>
        <p:txBody>
          <a:bodyPr wrap="square">
            <a:spAutoFit/>
          </a:bodyPr>
          <a:lstStyle/>
          <a:p>
            <a:r>
              <a:rPr lang="en-US" dirty="0">
                <a:solidFill>
                  <a:srgbClr val="000000"/>
                </a:solidFill>
                <a:latin typeface="Calibri" pitchFamily="34" charset="0"/>
              </a:rPr>
              <a:t>Medicaid Program Integrity Unit investigates Medicaid provider fraud, waste, and abuse and ensures compliance with Medicaid regulations and rules.  PIU also oversees provider enrollment to ensure providers are properly screened and have the proper credentials.  </a:t>
            </a:r>
            <a:endParaRPr lang="en-US" dirty="0"/>
          </a:p>
        </p:txBody>
      </p:sp>
      <p:cxnSp>
        <p:nvCxnSpPr>
          <p:cNvPr id="25" name="Straight Connector 24"/>
          <p:cNvCxnSpPr/>
          <p:nvPr/>
        </p:nvCxnSpPr>
        <p:spPr bwMode="auto">
          <a:xfrm flipV="1">
            <a:off x="2432318" y="2105967"/>
            <a:ext cx="6711682" cy="7015"/>
          </a:xfrm>
          <a:prstGeom prst="line">
            <a:avLst/>
          </a:prstGeom>
          <a:noFill/>
          <a:ln w="28575" cap="flat" cmpd="sng" algn="ctr">
            <a:solidFill>
              <a:srgbClr val="336699"/>
            </a:solidFill>
            <a:prstDash val="solid"/>
            <a:round/>
            <a:headEnd type="none" w="med" len="med"/>
            <a:tailEnd type="none" w="med" len="med"/>
          </a:ln>
          <a:effectLst/>
        </p:spPr>
      </p:cxnSp>
      <p:sp>
        <p:nvSpPr>
          <p:cNvPr id="24" name="Pentagon 23"/>
          <p:cNvSpPr/>
          <p:nvPr/>
        </p:nvSpPr>
        <p:spPr bwMode="auto">
          <a:xfrm>
            <a:off x="76200" y="1985386"/>
            <a:ext cx="3480509"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Medicaid Program Integrity Unit</a:t>
            </a:r>
            <a:endParaRPr kumimoji="0" lang="en-US" sz="1600" b="1" i="0" u="none" strike="noStrike" cap="none" normalizeH="0" baseline="0" dirty="0">
              <a:ln>
                <a:noFill/>
              </a:ln>
              <a:solidFill>
                <a:schemeClr val="bg1"/>
              </a:solidFill>
              <a:effectLst/>
              <a:latin typeface="Calibri" charset="0"/>
            </a:endParaRPr>
          </a:p>
        </p:txBody>
      </p:sp>
      <p:cxnSp>
        <p:nvCxnSpPr>
          <p:cNvPr id="27" name="Straight Connector 26"/>
          <p:cNvCxnSpPr/>
          <p:nvPr/>
        </p:nvCxnSpPr>
        <p:spPr bwMode="auto">
          <a:xfrm>
            <a:off x="2939143" y="3909747"/>
            <a:ext cx="6172200" cy="30638"/>
          </a:xfrm>
          <a:prstGeom prst="line">
            <a:avLst/>
          </a:prstGeom>
          <a:noFill/>
          <a:ln w="28575" cap="flat" cmpd="sng" algn="ctr">
            <a:solidFill>
              <a:srgbClr val="336699"/>
            </a:solidFill>
            <a:prstDash val="solid"/>
            <a:round/>
            <a:headEnd type="none" w="med" len="med"/>
            <a:tailEnd type="none" w="med" len="med"/>
          </a:ln>
          <a:effectLst/>
        </p:spPr>
      </p:cxnSp>
      <p:sp>
        <p:nvSpPr>
          <p:cNvPr id="26" name="Pentagon 25"/>
          <p:cNvSpPr/>
          <p:nvPr/>
        </p:nvSpPr>
        <p:spPr bwMode="auto">
          <a:xfrm>
            <a:off x="-10038" y="3786041"/>
            <a:ext cx="3480509"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Third Party Liability Unit</a:t>
            </a:r>
            <a:endParaRPr kumimoji="0" lang="en-US" sz="1600" b="1" i="0" u="none" strike="noStrike" cap="none" normalizeH="0" baseline="0" dirty="0">
              <a:ln>
                <a:noFill/>
              </a:ln>
              <a:solidFill>
                <a:schemeClr val="bg1"/>
              </a:solidFill>
              <a:effectLst/>
              <a:latin typeface="Calibri" charset="0"/>
            </a:endParaRPr>
          </a:p>
        </p:txBody>
      </p:sp>
      <p:sp>
        <p:nvSpPr>
          <p:cNvPr id="8" name="Rectangle 7"/>
          <p:cNvSpPr/>
          <p:nvPr/>
        </p:nvSpPr>
        <p:spPr>
          <a:xfrm>
            <a:off x="255390" y="4313309"/>
            <a:ext cx="8686800" cy="646331"/>
          </a:xfrm>
          <a:prstGeom prst="rect">
            <a:avLst/>
          </a:prstGeom>
        </p:spPr>
        <p:txBody>
          <a:bodyPr wrap="square">
            <a:spAutoFit/>
          </a:bodyPr>
          <a:lstStyle/>
          <a:p>
            <a:pPr lvl="0"/>
            <a:r>
              <a:rPr lang="en-US" dirty="0">
                <a:solidFill>
                  <a:srgbClr val="000000"/>
                </a:solidFill>
                <a:latin typeface="Calibri" pitchFamily="34" charset="0"/>
              </a:rPr>
              <a:t>Third Party Liability Unit ensures Medicaid is the payer of last resort and avoid unnecessary costs. TPL verified 9,374 Medicaid member with private insurance in SFY 2021.</a:t>
            </a:r>
          </a:p>
        </p:txBody>
      </p:sp>
    </p:spTree>
    <p:extLst>
      <p:ext uri="{BB962C8B-B14F-4D97-AF65-F5344CB8AC3E}">
        <p14:creationId xmlns:p14="http://schemas.microsoft.com/office/powerpoint/2010/main" val="40794473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240139"/>
            <a:ext cx="7966075" cy="523131"/>
          </a:xfrm>
        </p:spPr>
        <p:txBody>
          <a:bodyPr/>
          <a:lstStyle/>
          <a:p>
            <a:r>
              <a:rPr lang="en-US" spc="-5" dirty="0">
                <a:latin typeface="Calibri"/>
                <a:cs typeface="Calibri"/>
              </a:rPr>
              <a:t>BPI – Audit Units (Medicaid and FNS)</a:t>
            </a:r>
            <a:endParaRPr lang="en-US" dirty="0"/>
          </a:p>
        </p:txBody>
      </p:sp>
      <p:sp>
        <p:nvSpPr>
          <p:cNvPr id="5" name="Rectangle 4"/>
          <p:cNvSpPr/>
          <p:nvPr/>
        </p:nvSpPr>
        <p:spPr bwMode="auto">
          <a:xfrm>
            <a:off x="-10038" y="960477"/>
            <a:ext cx="9154038" cy="400904"/>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lang="en-US" sz="1600" b="1" dirty="0">
                <a:latin typeface="Calibri" charset="0"/>
              </a:rPr>
              <a:t>Key Activities and Services</a:t>
            </a:r>
          </a:p>
        </p:txBody>
      </p:sp>
      <p:sp>
        <p:nvSpPr>
          <p:cNvPr id="13" name="Pentagon 12"/>
          <p:cNvSpPr/>
          <p:nvPr/>
        </p:nvSpPr>
        <p:spPr bwMode="auto">
          <a:xfrm>
            <a:off x="165008" y="1528005"/>
            <a:ext cx="2827974"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Quality Assurance</a:t>
            </a:r>
            <a:endParaRPr kumimoji="0" lang="en-US" sz="1600" b="1" i="0" u="none" strike="noStrike" cap="none" normalizeH="0" baseline="0" dirty="0">
              <a:ln>
                <a:noFill/>
              </a:ln>
              <a:solidFill>
                <a:schemeClr val="bg1"/>
              </a:solidFill>
              <a:effectLst/>
              <a:latin typeface="Calibri" charset="0"/>
            </a:endParaRPr>
          </a:p>
        </p:txBody>
      </p:sp>
      <p:cxnSp>
        <p:nvCxnSpPr>
          <p:cNvPr id="14" name="Straight Connector 13"/>
          <p:cNvCxnSpPr/>
          <p:nvPr/>
        </p:nvCxnSpPr>
        <p:spPr bwMode="auto">
          <a:xfrm>
            <a:off x="2628037" y="1671016"/>
            <a:ext cx="6542633" cy="8826"/>
          </a:xfrm>
          <a:prstGeom prst="line">
            <a:avLst/>
          </a:prstGeom>
          <a:noFill/>
          <a:ln w="28575" cap="flat" cmpd="sng" algn="ctr">
            <a:solidFill>
              <a:srgbClr val="336699"/>
            </a:solidFill>
            <a:prstDash val="solid"/>
            <a:round/>
            <a:headEnd type="none" w="med" len="med"/>
            <a:tailEnd type="none" w="med" len="med"/>
          </a:ln>
          <a:effectLst/>
        </p:spPr>
      </p:cxnSp>
      <p:sp>
        <p:nvSpPr>
          <p:cNvPr id="3" name="Rectangle 2"/>
          <p:cNvSpPr/>
          <p:nvPr/>
        </p:nvSpPr>
        <p:spPr>
          <a:xfrm>
            <a:off x="143237" y="2069497"/>
            <a:ext cx="8736435" cy="1200329"/>
          </a:xfrm>
          <a:prstGeom prst="rect">
            <a:avLst/>
          </a:prstGeom>
        </p:spPr>
        <p:txBody>
          <a:bodyPr wrap="square">
            <a:spAutoFit/>
          </a:bodyPr>
          <a:lstStyle/>
          <a:p>
            <a:r>
              <a:rPr lang="en-US" dirty="0">
                <a:latin typeface="+mj-lt"/>
              </a:rPr>
              <a:t>The Quality Assurance Unit monitors the accuracy of Food Stamps per Food and Nutrition Services (FNS) requirements, and Medicaid eligibility determinations in a manner specifically prescribed by federal regulations. Supports Bureau of Family Assistance by working to correct errors and ensure proper benefits. (Over 1,000 audits per year).   </a:t>
            </a:r>
          </a:p>
        </p:txBody>
      </p:sp>
      <p:sp>
        <p:nvSpPr>
          <p:cNvPr id="6" name="Rectangle 5"/>
          <p:cNvSpPr/>
          <p:nvPr/>
        </p:nvSpPr>
        <p:spPr>
          <a:xfrm>
            <a:off x="97426" y="4288869"/>
            <a:ext cx="8458745" cy="923330"/>
          </a:xfrm>
          <a:prstGeom prst="rect">
            <a:avLst/>
          </a:prstGeom>
        </p:spPr>
        <p:txBody>
          <a:bodyPr wrap="square">
            <a:spAutoFit/>
          </a:bodyPr>
          <a:lstStyle/>
          <a:p>
            <a:r>
              <a:rPr lang="en-US" dirty="0">
                <a:solidFill>
                  <a:srgbClr val="000000"/>
                </a:solidFill>
                <a:latin typeface="Calibri" pitchFamily="34" charset="0"/>
              </a:rPr>
              <a:t>Special Investigation Unit investigates and prosecutes client fraud (Medicaid, TANF, or Food Stamp benefits).  SIU processed more then 1325 investigations and claim reviews for SFY 2020.</a:t>
            </a:r>
            <a:endParaRPr lang="en-US" dirty="0"/>
          </a:p>
        </p:txBody>
      </p:sp>
      <p:sp>
        <p:nvSpPr>
          <p:cNvPr id="17" name="Pentagon 16"/>
          <p:cNvSpPr/>
          <p:nvPr/>
        </p:nvSpPr>
        <p:spPr bwMode="auto">
          <a:xfrm>
            <a:off x="130083" y="3712448"/>
            <a:ext cx="3480509" cy="278051"/>
          </a:xfrm>
          <a:prstGeom prst="homePlate">
            <a:avLst/>
          </a:prstGeom>
          <a:solidFill>
            <a:srgbClr val="336699"/>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600" b="1" dirty="0">
                <a:solidFill>
                  <a:schemeClr val="bg1"/>
                </a:solidFill>
                <a:latin typeface="Calibri" charset="0"/>
              </a:rPr>
              <a:t>Special Investigation Unit</a:t>
            </a:r>
            <a:endParaRPr kumimoji="0" lang="en-US" sz="1600" b="1" i="0" u="none" strike="noStrike" cap="none" normalizeH="0" baseline="0" dirty="0">
              <a:ln>
                <a:noFill/>
              </a:ln>
              <a:solidFill>
                <a:schemeClr val="bg1"/>
              </a:solidFill>
              <a:effectLst/>
              <a:latin typeface="Calibri" charset="0"/>
            </a:endParaRPr>
          </a:p>
        </p:txBody>
      </p:sp>
      <p:cxnSp>
        <p:nvCxnSpPr>
          <p:cNvPr id="18" name="Straight Connector 17"/>
          <p:cNvCxnSpPr/>
          <p:nvPr/>
        </p:nvCxnSpPr>
        <p:spPr bwMode="auto">
          <a:xfrm>
            <a:off x="3429000" y="3851473"/>
            <a:ext cx="5741670" cy="0"/>
          </a:xfrm>
          <a:prstGeom prst="line">
            <a:avLst/>
          </a:prstGeom>
          <a:noFill/>
          <a:ln w="28575" cap="flat" cmpd="sng" algn="ctr">
            <a:solidFill>
              <a:srgbClr val="336699"/>
            </a:solidFill>
            <a:prstDash val="solid"/>
            <a:round/>
            <a:headEnd type="none" w="med" len="med"/>
            <a:tailEnd type="none" w="med" len="med"/>
          </a:ln>
          <a:effectLst/>
        </p:spPr>
      </p:cxnSp>
    </p:spTree>
    <p:extLst>
      <p:ext uri="{BB962C8B-B14F-4D97-AF65-F5344CB8AC3E}">
        <p14:creationId xmlns:p14="http://schemas.microsoft.com/office/powerpoint/2010/main" val="156633090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BPI Recovery of Overpayments</a:t>
            </a:r>
            <a:endParaRPr lang="en-US" dirty="0"/>
          </a:p>
        </p:txBody>
      </p:sp>
      <p:pic>
        <p:nvPicPr>
          <p:cNvPr id="4" name="Picture 3"/>
          <p:cNvPicPr>
            <a:picLocks noChangeAspect="1"/>
          </p:cNvPicPr>
          <p:nvPr/>
        </p:nvPicPr>
        <p:blipFill>
          <a:blip r:embed="rId3"/>
          <a:stretch>
            <a:fillRect/>
          </a:stretch>
        </p:blipFill>
        <p:spPr>
          <a:xfrm>
            <a:off x="515194" y="990601"/>
            <a:ext cx="8019205" cy="3581399"/>
          </a:xfrm>
          <a:prstGeom prst="rect">
            <a:avLst/>
          </a:prstGeom>
        </p:spPr>
      </p:pic>
      <p:sp>
        <p:nvSpPr>
          <p:cNvPr id="7" name="TextBox 6"/>
          <p:cNvSpPr txBox="1"/>
          <p:nvPr/>
        </p:nvSpPr>
        <p:spPr>
          <a:xfrm>
            <a:off x="228600" y="4730751"/>
            <a:ext cx="8542467" cy="523220"/>
          </a:xfrm>
          <a:prstGeom prst="rect">
            <a:avLst/>
          </a:prstGeom>
          <a:noFill/>
          <a:ln>
            <a:solidFill>
              <a:schemeClr val="accent4">
                <a:lumMod val="50000"/>
                <a:lumOff val="50000"/>
              </a:schemeClr>
            </a:solidFill>
          </a:ln>
        </p:spPr>
        <p:txBody>
          <a:bodyPr wrap="none" rtlCol="0">
            <a:spAutoFit/>
          </a:bodyPr>
          <a:lstStyle/>
          <a:p>
            <a:pPr marL="285750" indent="-285750">
              <a:buFont typeface="Arial" panose="020B0604020202020204" pitchFamily="34" charset="0"/>
              <a:buChar char="•"/>
            </a:pPr>
            <a:r>
              <a:rPr lang="en-US" sz="1400" dirty="0"/>
              <a:t>FWA Recoveries includes beneficiary and provider over payment recoveries.</a:t>
            </a:r>
          </a:p>
          <a:p>
            <a:pPr marL="285750" indent="-285750">
              <a:buFont typeface="Arial" panose="020B0604020202020204" pitchFamily="34" charset="0"/>
              <a:buChar char="•"/>
            </a:pPr>
            <a:r>
              <a:rPr lang="en-US" sz="1400" dirty="0"/>
              <a:t>TPL Recoveries includes funds recovered for subrogation cases and recoveries from other insurances.</a:t>
            </a:r>
          </a:p>
        </p:txBody>
      </p:sp>
      <p:sp>
        <p:nvSpPr>
          <p:cNvPr id="8" name="TextBox 7"/>
          <p:cNvSpPr txBox="1"/>
          <p:nvPr/>
        </p:nvSpPr>
        <p:spPr>
          <a:xfrm>
            <a:off x="228600" y="5412722"/>
            <a:ext cx="8542467" cy="738664"/>
          </a:xfrm>
          <a:prstGeom prst="rect">
            <a:avLst/>
          </a:prstGeom>
          <a:noFill/>
          <a:ln>
            <a:solidFill>
              <a:schemeClr val="accent4">
                <a:lumMod val="50000"/>
                <a:lumOff val="50000"/>
              </a:schemeClr>
            </a:solidFill>
          </a:ln>
        </p:spPr>
        <p:txBody>
          <a:bodyPr wrap="square" rtlCol="0">
            <a:spAutoFit/>
          </a:bodyPr>
          <a:lstStyle/>
          <a:p>
            <a:pPr marL="285750" indent="-285750">
              <a:buFont typeface="Arial" panose="020B0604020202020204" pitchFamily="34" charset="0"/>
              <a:buChar char="•"/>
            </a:pPr>
            <a:r>
              <a:rPr lang="en-US" sz="1400" dirty="0"/>
              <a:t>FWA recovery reduction is due to the reduction in case closures noted on the previous slide.</a:t>
            </a:r>
          </a:p>
          <a:p>
            <a:pPr marL="285750" indent="-285750">
              <a:buFont typeface="Arial" panose="020B0604020202020204" pitchFamily="34" charset="0"/>
              <a:buChar char="•"/>
            </a:pPr>
            <a:r>
              <a:rPr lang="en-US" sz="1400" dirty="0"/>
              <a:t>TPL recovery reduction is due to the move to Managed Care (MCO).  Claims and TPL recoveries are processed by the MCOs.</a:t>
            </a:r>
          </a:p>
        </p:txBody>
      </p:sp>
    </p:spTree>
    <p:extLst>
      <p:ext uri="{BB962C8B-B14F-4D97-AF65-F5344CB8AC3E}">
        <p14:creationId xmlns:p14="http://schemas.microsoft.com/office/powerpoint/2010/main" val="1161751035"/>
      </p:ext>
    </p:extLst>
  </p:cSld>
  <p:clrMapOvr>
    <a:masterClrMapping/>
  </p:clrMapOvr>
  <p:transition spd="slow">
    <p:fade/>
  </p:transition>
</p:sld>
</file>

<file path=ppt/theme/theme1.xml><?xml version="1.0" encoding="utf-8"?>
<a:theme xmlns:a="http://schemas.openxmlformats.org/drawingml/2006/main" name="8_Title Page - Client Presentation">
  <a:themeElements>
    <a:clrScheme name="Custom 1">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0000FF"/>
      </a:hlink>
      <a:folHlink>
        <a:srgbClr val="4D4D4D"/>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01858" tIns="50929" rIns="101858" bIns="50929"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1100" b="1" i="0" u="none" strike="noStrike" cap="none" normalizeH="0" baseline="0">
            <a:ln>
              <a:noFill/>
            </a:ln>
            <a:solidFill>
              <a:schemeClr val="tx1"/>
            </a:solidFill>
            <a:effectLst/>
            <a:latin typeface="Calibri" charset="0"/>
          </a:defRPr>
        </a:defPPr>
      </a:lstStyle>
    </a:lnDef>
  </a:objectDefaults>
  <a:extraClrSchemeLst>
    <a:extraClrScheme>
      <a:clrScheme name="1_Title Page - Client Presentation 1">
        <a:dk1>
          <a:srgbClr val="000000"/>
        </a:dk1>
        <a:lt1>
          <a:srgbClr val="FFFFFF"/>
        </a:lt1>
        <a:dk2>
          <a:srgbClr val="EC1608"/>
        </a:dk2>
        <a:lt2>
          <a:srgbClr val="808080"/>
        </a:lt2>
        <a:accent1>
          <a:srgbClr val="FFFFFF"/>
        </a:accent1>
        <a:accent2>
          <a:srgbClr val="EC1608"/>
        </a:accent2>
        <a:accent3>
          <a:srgbClr val="FFFFFF"/>
        </a:accent3>
        <a:accent4>
          <a:srgbClr val="000000"/>
        </a:accent4>
        <a:accent5>
          <a:srgbClr val="FFFFFF"/>
        </a:accent5>
        <a:accent6>
          <a:srgbClr val="D61306"/>
        </a:accent6>
        <a:hlink>
          <a:srgbClr val="B2B2B2"/>
        </a:hlink>
        <a:folHlink>
          <a:srgbClr val="808080"/>
        </a:folHlink>
      </a:clrScheme>
      <a:clrMap bg1="lt1" tx1="dk1" bg2="lt2" tx2="dk2" accent1="accent1" accent2="accent2" accent3="accent3" accent4="accent4" accent5="accent5" accent6="accent6" hlink="hlink" folHlink="folHlink"/>
    </a:extraClrScheme>
    <a:extraClrScheme>
      <a:clrScheme name="1_Title Page - Client Presentation 2">
        <a:dk1>
          <a:srgbClr val="000000"/>
        </a:dk1>
        <a:lt1>
          <a:srgbClr val="FFFFFF"/>
        </a:lt1>
        <a:dk2>
          <a:srgbClr val="EC1608"/>
        </a:dk2>
        <a:lt2>
          <a:srgbClr val="003768"/>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1_Title Page - Client Presentation 3">
        <a:dk1>
          <a:srgbClr val="000000"/>
        </a:dk1>
        <a:lt1>
          <a:srgbClr val="FFFFFF"/>
        </a:lt1>
        <a:dk2>
          <a:srgbClr val="EC1608"/>
        </a:dk2>
        <a:lt2>
          <a:srgbClr val="F0AB32"/>
        </a:lt2>
        <a:accent1>
          <a:srgbClr val="93A445"/>
        </a:accent1>
        <a:accent2>
          <a:srgbClr val="4E8ABE"/>
        </a:accent2>
        <a:accent3>
          <a:srgbClr val="FFFFFF"/>
        </a:accent3>
        <a:accent4>
          <a:srgbClr val="000000"/>
        </a:accent4>
        <a:accent5>
          <a:srgbClr val="C8CFB0"/>
        </a:accent5>
        <a:accent6>
          <a:srgbClr val="467DAC"/>
        </a:accent6>
        <a:hlink>
          <a:srgbClr val="E58E1A"/>
        </a:hlink>
        <a:folHlink>
          <a:srgbClr val="B2AA7E"/>
        </a:folHlink>
      </a:clrScheme>
      <a:clrMap bg1="lt1" tx1="dk1" bg2="lt2" tx2="dk2" accent1="accent1" accent2="accent2" accent3="accent3" accent4="accent4" accent5="accent5" accent6="accent6" hlink="hlink" folHlink="folHlink"/>
    </a:extraClrScheme>
    <a:extraClrScheme>
      <a:clrScheme name="1_Title Page - Client Presentation 4">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AA7E"/>
        </a:folHlink>
      </a:clrScheme>
      <a:clrMap bg1="lt1" tx1="dk1" bg2="lt2" tx2="dk2" accent1="accent1" accent2="accent2" accent3="accent3" accent4="accent4" accent5="accent5" accent6="accent6" hlink="hlink" folHlink="folHlink"/>
    </a:extraClrScheme>
    <a:extraClrScheme>
      <a:clrScheme name="1_Title Page - Client Presentation 5">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EDEDED"/>
        </a:folHlink>
      </a:clrScheme>
      <a:clrMap bg1="lt1" tx1="dk1" bg2="lt2" tx2="dk2" accent1="accent1" accent2="accent2" accent3="accent3" accent4="accent4" accent5="accent5" accent6="accent6" hlink="hlink" folHlink="folHlink"/>
    </a:extraClrScheme>
    <a:extraClrScheme>
      <a:clrScheme name="1_Title Page - Client Presentation 6">
        <a:dk1>
          <a:srgbClr val="000000"/>
        </a:dk1>
        <a:lt1>
          <a:srgbClr val="FFFFFF"/>
        </a:lt1>
        <a:dk2>
          <a:srgbClr val="F0AB00"/>
        </a:dk2>
        <a:lt2>
          <a:srgbClr val="D52B1E"/>
        </a:lt2>
        <a:accent1>
          <a:srgbClr val="7AB800"/>
        </a:accent1>
        <a:accent2>
          <a:srgbClr val="00A9E0"/>
        </a:accent2>
        <a:accent3>
          <a:srgbClr val="FFFFFF"/>
        </a:accent3>
        <a:accent4>
          <a:srgbClr val="000000"/>
        </a:accent4>
        <a:accent5>
          <a:srgbClr val="BED8AA"/>
        </a:accent5>
        <a:accent6>
          <a:srgbClr val="0099CB"/>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1_Title Page - Client Presentation 7">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F7F7F7"/>
        </a:folHlink>
      </a:clrScheme>
      <a:clrMap bg1="lt1" tx1="dk1" bg2="lt2" tx2="dk2" accent1="accent1" accent2="accent2" accent3="accent3" accent4="accent4" accent5="accent5" accent6="accent6" hlink="hlink" folHlink="folHlink"/>
    </a:extraClrScheme>
    <a:extraClrScheme>
      <a:clrScheme name="1_Title Page - Client Presentation 8">
        <a:dk1>
          <a:srgbClr val="000000"/>
        </a:dk1>
        <a:lt1>
          <a:srgbClr val="FFFFFF"/>
        </a:lt1>
        <a:dk2>
          <a:srgbClr val="F0AB00"/>
        </a:dk2>
        <a:lt2>
          <a:srgbClr val="D52B1E"/>
        </a:lt2>
        <a:accent1>
          <a:srgbClr val="7AB800"/>
        </a:accent1>
        <a:accent2>
          <a:srgbClr val="00A8B4"/>
        </a:accent2>
        <a:accent3>
          <a:srgbClr val="FFFFFF"/>
        </a:accent3>
        <a:accent4>
          <a:srgbClr val="000000"/>
        </a:accent4>
        <a:accent5>
          <a:srgbClr val="BED8AA"/>
        </a:accent5>
        <a:accent6>
          <a:srgbClr val="0098A3"/>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9">
        <a:dk1>
          <a:srgbClr val="000000"/>
        </a:dk1>
        <a:lt1>
          <a:srgbClr val="FFFFFF"/>
        </a:lt1>
        <a:dk2>
          <a:srgbClr val="F0AB00"/>
        </a:dk2>
        <a:lt2>
          <a:srgbClr val="D52B1E"/>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10">
        <a:dk1>
          <a:srgbClr val="000000"/>
        </a:dk1>
        <a:lt1>
          <a:srgbClr val="FFFFFF"/>
        </a:lt1>
        <a:dk2>
          <a:srgbClr val="F0AB00"/>
        </a:dk2>
        <a:lt2>
          <a:srgbClr val="D9D9D9"/>
        </a:lt2>
        <a:accent1>
          <a:srgbClr val="7AB800"/>
        </a:accent1>
        <a:accent2>
          <a:srgbClr val="0099A5"/>
        </a:accent2>
        <a:accent3>
          <a:srgbClr val="FFFFFF"/>
        </a:accent3>
        <a:accent4>
          <a:srgbClr val="000000"/>
        </a:accent4>
        <a:accent5>
          <a:srgbClr val="BED8AA"/>
        </a:accent5>
        <a:accent6>
          <a:srgbClr val="008A95"/>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11">
        <a:dk1>
          <a:srgbClr val="000000"/>
        </a:dk1>
        <a:lt1>
          <a:srgbClr val="FFFFFF"/>
        </a:lt1>
        <a:dk2>
          <a:srgbClr val="F0AB00"/>
        </a:dk2>
        <a:lt2>
          <a:srgbClr val="0099A5"/>
        </a:lt2>
        <a:accent1>
          <a:srgbClr val="7AB800"/>
        </a:accent1>
        <a:accent2>
          <a:srgbClr val="D9D9D9"/>
        </a:accent2>
        <a:accent3>
          <a:srgbClr val="FFFFFF"/>
        </a:accent3>
        <a:accent4>
          <a:srgbClr val="000000"/>
        </a:accent4>
        <a:accent5>
          <a:srgbClr val="BED8AA"/>
        </a:accent5>
        <a:accent6>
          <a:srgbClr val="C4C4C4"/>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1_Title Page - Client Presentation 12">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itle Page - Client Presentatio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4416</TotalTime>
  <Words>2622</Words>
  <Application>Microsoft Office PowerPoint</Application>
  <PresentationFormat>On-screen Show (4:3)</PresentationFormat>
  <Paragraphs>286</Paragraphs>
  <Slides>34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Unicode MS</vt:lpstr>
      <vt:lpstr>Calibri</vt:lpstr>
      <vt:lpstr>Franklin Gothic Medium</vt:lpstr>
      <vt:lpstr>Georgia</vt:lpstr>
      <vt:lpstr>Wingdings</vt:lpstr>
      <vt:lpstr>8_Title Page - Client Presentation</vt:lpstr>
      <vt:lpstr>State of New Hampshire  Department of Health and Human Services  Division of Program Quality and Integrity Presented to House Finance Division III February 18, 2021 Meredith Telus</vt:lpstr>
      <vt:lpstr>Agenda</vt:lpstr>
      <vt:lpstr>Overview - DPQI</vt:lpstr>
      <vt:lpstr>DIVISION OF PROGRAM QUALITY AND INTEGRITY</vt:lpstr>
      <vt:lpstr>DIVISION OF PROGRAM QUALITY AND INTEGRITY (DPQI)</vt:lpstr>
      <vt:lpstr>Overview – Bureau of Program Integrity</vt:lpstr>
      <vt:lpstr>BPI – Fraud, Waste, and Abuse (serving Medicaid)</vt:lpstr>
      <vt:lpstr>BPI – Audit Units (Medicaid and FNS)</vt:lpstr>
      <vt:lpstr>BPI Recovery of Overpayments</vt:lpstr>
      <vt:lpstr>BPI Beneficiary Case Reviews</vt:lpstr>
      <vt:lpstr>BPI – Audit Units (Department-wide)</vt:lpstr>
      <vt:lpstr>BPI Key Accomplishments</vt:lpstr>
      <vt:lpstr>BPI Key Challenges</vt:lpstr>
      <vt:lpstr>Bureau of Improvement &amp; Integrity Staffing</vt:lpstr>
      <vt:lpstr>Budget Chart comparison - BII</vt:lpstr>
      <vt:lpstr>Bureau of Improvement &amp; Integrity</vt:lpstr>
      <vt:lpstr>Overview – Bureau of Program Quality (BPQ)</vt:lpstr>
      <vt:lpstr>Data Analytics and Reporting-1</vt:lpstr>
      <vt:lpstr>Data Analytics and Reporting-2</vt:lpstr>
      <vt:lpstr>BPQ – Medicaid Quality Information System (medicaidquality.nh.gov)</vt:lpstr>
      <vt:lpstr>Development of EBI Opioid Crisis Dashboard</vt:lpstr>
      <vt:lpstr>BPQ Medicaid Quality Program</vt:lpstr>
      <vt:lpstr>BPQ – Medicaid Quality Consumer Guide of Health Plans https://medicaidquality.nh.gov/member-enrollment-guide-quality-nh-medicaid-plans </vt:lpstr>
      <vt:lpstr>BPQ Substance Misuse Planning &amp; Evaluation</vt:lpstr>
      <vt:lpstr>BPQ Health Services Assessment</vt:lpstr>
      <vt:lpstr>BPQ Key Accomplishments</vt:lpstr>
      <vt:lpstr>BPQ – Key Challenges</vt:lpstr>
      <vt:lpstr>Bureau of Quality Assurance &amp; Improvements Staffing</vt:lpstr>
      <vt:lpstr>Budget Chart comparison - QAI</vt:lpstr>
      <vt:lpstr>Bureau of Quality Assurance &amp; Improvement</vt:lpstr>
      <vt:lpstr>5% Incremental / decremented Outcome</vt:lpstr>
      <vt:lpstr>Department Audits</vt:lpstr>
      <vt:lpstr>Department Audits – Findings and Status</vt:lpstr>
      <vt:lpstr>Data Security Audits</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Fox, Katja</dc:creator>
  <cp:lastModifiedBy>Jonah Fjeldsted</cp:lastModifiedBy>
  <cp:revision>562</cp:revision>
  <cp:lastPrinted>2020-11-18T13:22:27Z</cp:lastPrinted>
  <dcterms:created xsi:type="dcterms:W3CDTF">2017-11-28T15:14:14Z</dcterms:created>
  <dcterms:modified xsi:type="dcterms:W3CDTF">2021-02-22T14:16:09Z</dcterms:modified>
</cp:coreProperties>
</file>