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3" r:id="rId1"/>
  </p:sldMasterIdLst>
  <p:notesMasterIdLst>
    <p:notesMasterId r:id="rId12"/>
  </p:notesMasterIdLst>
  <p:handoutMasterIdLst>
    <p:handoutMasterId r:id="rId13"/>
  </p:handoutMasterIdLst>
  <p:sldIdLst>
    <p:sldId id="476" r:id="rId2"/>
    <p:sldId id="468" r:id="rId3"/>
    <p:sldId id="470" r:id="rId4"/>
    <p:sldId id="471" r:id="rId5"/>
    <p:sldId id="475" r:id="rId6"/>
    <p:sldId id="472" r:id="rId7"/>
    <p:sldId id="469" r:id="rId8"/>
    <p:sldId id="473" r:id="rId9"/>
    <p:sldId id="487" r:id="rId10"/>
    <p:sldId id="321" r:id="rId11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  <p15:guide id="3" orient="horz" pos="2932">
          <p15:clr>
            <a:srgbClr val="A4A3A4"/>
          </p15:clr>
        </p15:guide>
        <p15:guide id="4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99CCFF"/>
    <a:srgbClr val="CCECFF"/>
    <a:srgbClr val="33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26" autoAdjust="0"/>
    <p:restoredTop sz="79062" autoAdjust="0"/>
  </p:normalViewPr>
  <p:slideViewPr>
    <p:cSldViewPr>
      <p:cViewPr varScale="1">
        <p:scale>
          <a:sx n="54" d="100"/>
          <a:sy n="54" d="100"/>
        </p:scale>
        <p:origin x="196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>
      <p:cViewPr>
        <p:scale>
          <a:sx n="100" d="100"/>
          <a:sy n="100" d="100"/>
        </p:scale>
        <p:origin x="-1500" y="-72"/>
      </p:cViewPr>
      <p:guideLst>
        <p:guide orient="horz" pos="2928"/>
        <p:guide pos="2208"/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3" cy="4657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132" y="0"/>
            <a:ext cx="3043343" cy="4657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1738"/>
            <a:ext cx="3043343" cy="4657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132" y="8841738"/>
            <a:ext cx="3043343" cy="4657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C8618C-CF4A-416E-AEE2-4703CAE9C46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7246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3" cy="4657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8132" y="0"/>
            <a:ext cx="3043343" cy="4657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10" y="4422468"/>
            <a:ext cx="5618480" cy="418877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1738"/>
            <a:ext cx="3043343" cy="4657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132" y="8841738"/>
            <a:ext cx="3043343" cy="4657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27A2027-7670-4DF9-AD46-5510681CAEA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821480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A2027-7670-4DF9-AD46-5510681CAEA4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638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1122" indent="-28889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55573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17802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80031" indent="-23111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42261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04490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66719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28948" indent="-23111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D5C3473-32A7-45CA-9DEC-49814487151A}" type="slidenum">
              <a:rPr lang="en-US" altLang="en-US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543361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A2027-7670-4DF9-AD46-5510681CAEA4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65184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A2027-7670-4DF9-AD46-5510681CAEA4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98975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58029" y="4422468"/>
            <a:ext cx="6107043" cy="4188778"/>
          </a:xfrm>
        </p:spPr>
        <p:txBody>
          <a:bodyPr/>
          <a:lstStyle/>
          <a:p>
            <a:pPr marL="3210"/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A2027-7670-4DF9-AD46-5510681CAEA4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82670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/>
              <a:t> 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A2027-7670-4DF9-AD46-5510681CAEA4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2209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baseline="0" dirty="0" smtClean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A2027-7670-4DF9-AD46-5510681CAEA4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75368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A2027-7670-4DF9-AD46-5510681CAEA4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2971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A2027-7670-4DF9-AD46-5510681CAEA4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96565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A2027-7670-4DF9-AD46-5510681CAEA4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281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16A278C-F20B-4A89-81A2-F33F8506570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80743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BBAED-DD30-42D6-8DC9-F431735B635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3199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CAE25-A01D-487B-88D8-0740328FE7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71995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55C8D-4210-4786-8EB1-2AAD8DCA258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8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943600"/>
            <a:ext cx="990600" cy="520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94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DB6339D-5DC8-46EE-99E1-576AD6C8E71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59017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301E3EB-C398-443A-B0F8-7FAED688EA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691675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A21FEA0-CB47-4220-99BD-2639565E8CD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79279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F0275B-2C3E-4528-9346-E1660FD62B3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2638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C3A37-9EF6-4618-9C03-57FA91F1AC0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grpSp>
        <p:nvGrpSpPr>
          <p:cNvPr id="8" name="Group 7"/>
          <p:cNvGrpSpPr>
            <a:grpSpLocks/>
          </p:cNvGrpSpPr>
          <p:nvPr userDrawn="1"/>
        </p:nvGrpSpPr>
        <p:grpSpPr bwMode="auto">
          <a:xfrm>
            <a:off x="345072" y="1125071"/>
            <a:ext cx="8534400" cy="76200"/>
            <a:chOff x="240" y="1104"/>
            <a:chExt cx="5328" cy="48"/>
          </a:xfrm>
        </p:grpSpPr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240" y="1152"/>
              <a:ext cx="5328" cy="0"/>
            </a:xfrm>
            <a:prstGeom prst="line">
              <a:avLst/>
            </a:prstGeom>
            <a:noFill/>
            <a:ln w="57150">
              <a:solidFill>
                <a:srgbClr val="00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V="1">
              <a:off x="240" y="1104"/>
              <a:ext cx="5328" cy="0"/>
            </a:xfrm>
            <a:prstGeom prst="line">
              <a:avLst/>
            </a:prstGeom>
            <a:noFill/>
            <a:ln w="92075">
              <a:solidFill>
                <a:srgbClr val="66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1" name="Slide Number Placeholder 17"/>
          <p:cNvSpPr txBox="1">
            <a:spLocks/>
          </p:cNvSpPr>
          <p:nvPr userDrawn="1"/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defPPr>
              <a:defRPr lang="en-US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b="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7EB55C8D-4210-4786-8EB1-2AAD8DCA258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943600"/>
            <a:ext cx="990600" cy="520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3609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B7F298B-9E6E-4306-8286-AA2804A3DC6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6695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3BE4F47-DD89-4D6C-8DE9-05217DC774C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47960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6172200"/>
            <a:ext cx="4605337" cy="6937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485775" y="6169025"/>
            <a:ext cx="3440113" cy="703263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6057741"/>
            <a:ext cx="3171630" cy="814379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7C80B7D-4252-4C95-8DBD-CB7A6331921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7" r:id="rId1"/>
    <p:sldLayoutId id="2147484252" r:id="rId2"/>
    <p:sldLayoutId id="2147484258" r:id="rId3"/>
    <p:sldLayoutId id="2147484259" r:id="rId4"/>
    <p:sldLayoutId id="2147484260" r:id="rId5"/>
    <p:sldLayoutId id="2147484261" r:id="rId6"/>
    <p:sldLayoutId id="2147484253" r:id="rId7"/>
    <p:sldLayoutId id="2147484262" r:id="rId8"/>
    <p:sldLayoutId id="2147484263" r:id="rId9"/>
    <p:sldLayoutId id="2147484254" r:id="rId10"/>
    <p:sldLayoutId id="214748425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s.nh.gov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" y="533401"/>
            <a:ext cx="87630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NH Department </a:t>
            </a:r>
            <a:r>
              <a:rPr lang="en-US" altLang="en-US" sz="31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 Environmental </a:t>
            </a:r>
            <a:r>
              <a:rPr lang="en-US" altLang="en-US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Services</a:t>
            </a:r>
            <a:endParaRPr lang="en-US" altLang="en-US" sz="49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048000"/>
            <a:ext cx="8229600" cy="1828800"/>
          </a:xfrm>
        </p:spPr>
        <p:txBody>
          <a:bodyPr/>
          <a:lstStyle/>
          <a:p>
            <a:pPr algn="ctr"/>
            <a:r>
              <a:rPr lang="en-US" alt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 the</a:t>
            </a:r>
          </a:p>
          <a:p>
            <a:pPr algn="ctr"/>
            <a:endParaRPr lang="en-US" altLang="en-US" sz="500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altLang="en-US" sz="3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Governor’s Office</a:t>
            </a:r>
          </a:p>
          <a:p>
            <a:pPr algn="ctr"/>
            <a:endParaRPr lang="en-US" altLang="en-US" sz="1200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alt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June 22, 2020</a:t>
            </a:r>
            <a:endParaRPr lang="en-US" altLang="en-US" sz="24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en-US" altLang="en-US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65836" y="1676400"/>
            <a:ext cx="6212343" cy="12362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64008" algn="ctr" eaLnBrk="0" hangingPunct="0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 of </a:t>
            </a:r>
            <a:r>
              <a:rPr lang="en-US" alt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endParaRPr lang="en-US" alt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64008" algn="ctr" eaLnBrk="0" hangingPunct="0">
              <a:spcBef>
                <a:spcPts val="400"/>
              </a:spcBef>
              <a:buClr>
                <a:schemeClr val="accent1"/>
              </a:buClr>
              <a:buSzPct val="68000"/>
            </a:pPr>
            <a:endParaRPr lang="en-US" altLang="en-US" sz="11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sz="3600" b="1" dirty="0" smtClean="0">
                <a:solidFill>
                  <a:srgbClr val="33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FY 22/23 CAPITAL BUDGET</a:t>
            </a:r>
            <a:endParaRPr lang="en-US" sz="3600" b="1" dirty="0">
              <a:solidFill>
                <a:srgbClr val="336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140" y="5257800"/>
            <a:ext cx="1849720" cy="105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6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EB4E772-5DF3-45B0-801D-A4CBDC20EFD0}" type="slidenum">
              <a:rPr lang="en-US" altLang="en-US" sz="1000" smtClean="0">
                <a:latin typeface="Arial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000" dirty="0" smtClean="0">
              <a:latin typeface="Arial" charset="0"/>
            </a:endParaRPr>
          </a:p>
        </p:txBody>
      </p:sp>
      <p:sp>
        <p:nvSpPr>
          <p:cNvPr id="32770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371600"/>
            <a:ext cx="8229600" cy="48434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 of Environmental Services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(603) 271-3503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www.des.nh.gov</a:t>
            </a:r>
            <a:endParaRPr lang="en-U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Robert Scott, Commissioner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271-2958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Susan Carlson, Chief Operations Officer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271-1881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9"/>
            <a:ext cx="8229600" cy="639761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Contact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3400" y="2286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Summary of Requests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676400"/>
            <a:ext cx="8496300" cy="4525963"/>
          </a:xfrm>
        </p:spPr>
        <p:txBody>
          <a:bodyPr>
            <a:noAutofit/>
          </a:bodyPr>
          <a:lstStyle/>
          <a:p>
            <a:pPr marL="566737" indent="-457200">
              <a:spcBef>
                <a:spcPts val="900"/>
              </a:spcBef>
              <a:spcAft>
                <a:spcPts val="900"/>
              </a:spcAft>
              <a:buClrTx/>
              <a:buSzPct val="100000"/>
              <a:buFont typeface="+mj-lt"/>
              <a:buAutoNum type="arabicPeriod"/>
              <a:tabLst>
                <a:tab pos="6740525" algn="l"/>
              </a:tabLst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Dam Repairs and Reconstruction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$ 8,100,000</a:t>
            </a:r>
          </a:p>
          <a:p>
            <a:pPr marL="566737" indent="-457200">
              <a:spcBef>
                <a:spcPts val="900"/>
              </a:spcBef>
              <a:spcAft>
                <a:spcPts val="900"/>
              </a:spcAft>
              <a:buClrTx/>
              <a:buSzPct val="100000"/>
              <a:buFont typeface="+mj-lt"/>
              <a:buAutoNum type="arabicPeriod"/>
              <a:tabLst>
                <a:tab pos="6740525" algn="l"/>
              </a:tabLst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One Stop/ IT Systems Upgrade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$ 5,013,500</a:t>
            </a:r>
          </a:p>
          <a:p>
            <a:pPr marL="566737" indent="-457200">
              <a:spcBef>
                <a:spcPts val="900"/>
              </a:spcBef>
              <a:spcAft>
                <a:spcPts val="900"/>
              </a:spcAft>
              <a:buClrTx/>
              <a:buSzPct val="100000"/>
              <a:buFont typeface="+mj-lt"/>
              <a:buAutoNum type="arabicPeriod"/>
              <a:tabLst>
                <a:tab pos="6740525" algn="l"/>
              </a:tabLst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Drinking Water SRF State Match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$ 6,476,200</a:t>
            </a:r>
          </a:p>
          <a:p>
            <a:pPr marL="566737" indent="-457200">
              <a:spcBef>
                <a:spcPts val="900"/>
              </a:spcBef>
              <a:spcAft>
                <a:spcPts val="900"/>
              </a:spcAft>
              <a:buClrTx/>
              <a:buSzPct val="100000"/>
              <a:buFont typeface="+mj-lt"/>
              <a:buAutoNum type="arabicPeriod"/>
              <a:tabLst>
                <a:tab pos="6740525" algn="l"/>
              </a:tabLst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Clean Water SRF State Match	 $ 8,489,400</a:t>
            </a:r>
          </a:p>
          <a:p>
            <a:pPr marL="566737" indent="-457200">
              <a:spcBef>
                <a:spcPts val="900"/>
              </a:spcBef>
              <a:spcAft>
                <a:spcPts val="900"/>
              </a:spcAft>
              <a:buClrTx/>
              <a:buSzPct val="100000"/>
              <a:buFont typeface="+mj-lt"/>
              <a:buAutoNum type="arabicPeriod"/>
              <a:tabLst>
                <a:tab pos="6740525" algn="l"/>
              </a:tabLst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Water Quality &amp; Coastal Flooding	 $    844,000</a:t>
            </a:r>
          </a:p>
          <a:p>
            <a:pPr marL="566737" indent="-457200">
              <a:spcBef>
                <a:spcPts val="900"/>
              </a:spcBef>
              <a:spcAft>
                <a:spcPts val="900"/>
              </a:spcAft>
              <a:buClrTx/>
              <a:buSzPct val="100000"/>
              <a:buFont typeface="+mj-lt"/>
              <a:buAutoNum type="arabicPeriod"/>
              <a:tabLst>
                <a:tab pos="6740525" algn="l"/>
              </a:tabLst>
            </a:pP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WRPB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Collection System Upgrade               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$10,673,000</a:t>
            </a:r>
          </a:p>
          <a:p>
            <a:pPr marL="109537" indent="0">
              <a:spcBef>
                <a:spcPts val="900"/>
              </a:spcBef>
              <a:spcAft>
                <a:spcPts val="900"/>
              </a:spcAft>
              <a:buClrTx/>
              <a:buSzPct val="100000"/>
              <a:buNone/>
              <a:tabLst>
                <a:tab pos="6061075" algn="l"/>
              </a:tabLst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Total:  $39,596,100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FC3A37-9EF6-4618-9C03-57FA91F1AC00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977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pPr algn="ctr">
              <a:lnSpc>
                <a:spcPts val="36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Dam Repairs &amp; Reconstruction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46364" y="1143000"/>
            <a:ext cx="8458200" cy="4180379"/>
          </a:xfrm>
        </p:spPr>
        <p:txBody>
          <a:bodyPr/>
          <a:lstStyle/>
          <a:p>
            <a:pPr marL="0" indent="0">
              <a:buNone/>
            </a:pPr>
            <a:endParaRPr lang="en-US" sz="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Tx/>
              <a:buSzPct val="100000"/>
              <a:buFont typeface="+mj-lt"/>
              <a:buAutoNum type="alphaUcPeriod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Major repair &amp; reconstruction work at the following dams with estimated costs: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9638">
              <a:tabLst>
                <a:tab pos="6000750" algn="l"/>
              </a:tabLs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Sunset Lake Dam, Alton	  $ 1,000,000</a:t>
            </a:r>
          </a:p>
          <a:p>
            <a:pPr marL="909638">
              <a:tabLst>
                <a:tab pos="6000750" algn="l"/>
              </a:tabLs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Highland Lake Dam, Stoddard	       750,000</a:t>
            </a:r>
          </a:p>
          <a:p>
            <a:pPr marL="909638">
              <a:tabLst>
                <a:tab pos="6000750" algn="l"/>
              </a:tabLs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Jones Pond Dam, Brookfield	       200,000</a:t>
            </a:r>
          </a:p>
          <a:p>
            <a:pPr marL="909638">
              <a:tabLst>
                <a:tab pos="6000750" algn="l"/>
              </a:tabLst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Copps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Pond Dam,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Tuftonboro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     1,000,000</a:t>
            </a:r>
          </a:p>
          <a:p>
            <a:pPr marL="909638">
              <a:tabLst>
                <a:tab pos="6000750" algn="l"/>
              </a:tabLst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Dickerman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Pond Dam, New Hampton	     1,000,000</a:t>
            </a:r>
          </a:p>
          <a:p>
            <a:pPr marL="909638">
              <a:tabLst>
                <a:tab pos="6000750" algn="l"/>
              </a:tabLst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Kilton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Pond Dam, Grafton	        400,000</a:t>
            </a:r>
          </a:p>
          <a:p>
            <a:pPr marL="909638">
              <a:tabLst>
                <a:tab pos="6000750" algn="l"/>
              </a:tabLs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Silver Lake Dam, Harrisville	        150,000</a:t>
            </a:r>
          </a:p>
          <a:p>
            <a:pPr marL="909638">
              <a:tabLst>
                <a:tab pos="6000750" algn="l"/>
              </a:tabLs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Lakeport Dam, Laconia		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1,000,000</a:t>
            </a:r>
            <a:endParaRPr lang="en-US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01913" lvl="8" indent="0">
              <a:buNone/>
              <a:tabLst>
                <a:tab pos="6000750" algn="l"/>
              </a:tabLst>
            </a:pPr>
            <a:r>
              <a:rPr lang="en-US" sz="700" dirty="0" smtClean="0"/>
              <a:t>	  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$  5,500,000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1200" y="5384710"/>
            <a:ext cx="5181600" cy="1046440"/>
          </a:xfrm>
          <a:prstGeom prst="rect">
            <a:avLst/>
          </a:prstGeom>
          <a:solidFill>
            <a:srgbClr val="99CCFF">
              <a:alpha val="40000"/>
            </a:srgb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Public Safety</a:t>
            </a:r>
          </a:p>
          <a:p>
            <a:pPr algn="ctr"/>
            <a:r>
              <a:rPr lang="en-US" sz="2000" dirty="0" smtClean="0"/>
              <a:t>Provides for public safety, water storage, and recreation in the state’s lakes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FC3A37-9EF6-4618-9C03-57FA91F1AC00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5261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371600"/>
            <a:ext cx="8534400" cy="3505200"/>
          </a:xfrm>
        </p:spPr>
        <p:txBody>
          <a:bodyPr/>
          <a:lstStyle/>
          <a:p>
            <a:pPr marL="457200" indent="-457200">
              <a:buClrTx/>
              <a:buSzPct val="100000"/>
              <a:buFont typeface="+mj-lt"/>
              <a:buAutoNum type="alphaUcPeriod" startAt="2"/>
            </a:pP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Designs, Hydrologic Evaluations and Asset Management</a:t>
            </a:r>
          </a:p>
          <a:p>
            <a:pPr marL="457200" indent="-457200">
              <a:buClrTx/>
              <a:buSzPct val="100000"/>
              <a:buFont typeface="+mj-lt"/>
              <a:buAutoNum type="alphaUcPeriod" startAt="2"/>
            </a:pPr>
            <a:endParaRPr lang="en-US" sz="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9638">
              <a:tabLst>
                <a:tab pos="6000750" algn="l"/>
              </a:tabLs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Winnipesaukee River watershed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$ 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300,000</a:t>
            </a:r>
          </a:p>
          <a:p>
            <a:pPr marL="909638">
              <a:tabLst>
                <a:tab pos="6000750" algn="l"/>
              </a:tabLs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Salmon Falls River watershed	      200,000</a:t>
            </a:r>
          </a:p>
          <a:p>
            <a:pPr marL="909638">
              <a:tabLst>
                <a:tab pos="6000750" algn="l"/>
              </a:tabLs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Suncook River watershed	      200,000</a:t>
            </a:r>
          </a:p>
          <a:p>
            <a:pPr marL="909638">
              <a:tabLst>
                <a:tab pos="6000750" algn="l"/>
              </a:tabLst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Mendums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Pond Dam, Nottingham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300,000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9638">
              <a:tabLst>
                <a:tab pos="6000750" algn="l"/>
              </a:tabLst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Pawtuckaway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Lake, Nottingham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1,000,000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9638">
              <a:tabLst>
                <a:tab pos="6000750" algn="l"/>
              </a:tabLs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Asset Management Plan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300,000</a:t>
            </a:r>
          </a:p>
          <a:p>
            <a:pPr marL="909638">
              <a:tabLst>
                <a:tab pos="6000750" algn="l"/>
              </a:tabLst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Merrymeeting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River Dams	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     300,000</a:t>
            </a:r>
          </a:p>
          <a:p>
            <a:pPr marL="62230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$ 2,600,000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" y="274638"/>
            <a:ext cx="8839200" cy="639762"/>
          </a:xfrm>
        </p:spPr>
        <p:txBody>
          <a:bodyPr>
            <a:normAutofit fontScale="90000"/>
          </a:bodyPr>
          <a:lstStyle/>
          <a:p>
            <a:pPr algn="ctr">
              <a:lnSpc>
                <a:spcPts val="35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Dam Repairs &amp; Reconstruction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’)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5181600"/>
            <a:ext cx="6172200" cy="1092607"/>
          </a:xfrm>
          <a:prstGeom prst="rect">
            <a:avLst/>
          </a:prstGeom>
          <a:solidFill>
            <a:srgbClr val="99CCFF">
              <a:alpha val="40000"/>
            </a:srgb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Public Safety</a:t>
            </a:r>
          </a:p>
          <a:p>
            <a:pPr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Provides for public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safety, water storage,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recreation in the state’s lakes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FC3A37-9EF6-4618-9C03-57FA91F1AC00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738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152400"/>
            <a:ext cx="8458200" cy="838200"/>
          </a:xfrm>
          <a:noFill/>
        </p:spPr>
        <p:txBody>
          <a:bodyPr>
            <a:noAutofit/>
          </a:bodyPr>
          <a:lstStyle/>
          <a:p>
            <a:pPr algn="ctr">
              <a:lnSpc>
                <a:spcPts val="36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One Stop/IT Systems Upgrades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1333500"/>
            <a:ext cx="8709025" cy="3505200"/>
          </a:xfrm>
        </p:spPr>
        <p:txBody>
          <a:bodyPr/>
          <a:lstStyle/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Replace 20 year old One Stop database system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platform for integrated customer-based needs inquiry system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Eliminate cybersecurity vulnerabilities identified 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Consolidate 200 individual programs into one database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public users with fully functional system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Upgrade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IT infrastructure/instrumentation at Air Monitoring Stations 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FC3A37-9EF6-4618-9C03-57FA91F1AC00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00200" y="5181600"/>
            <a:ext cx="6172200" cy="1092607"/>
          </a:xfrm>
          <a:prstGeom prst="rect">
            <a:avLst/>
          </a:prstGeom>
          <a:solidFill>
            <a:srgbClr val="99CCFF">
              <a:alpha val="40000"/>
            </a:srgb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Public Safety</a:t>
            </a:r>
          </a:p>
          <a:p>
            <a:pPr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Critical for reporting of key water and air testing that protects public health.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3400" y="228600"/>
            <a:ext cx="8229600" cy="639762"/>
          </a:xfrm>
        </p:spPr>
        <p:txBody>
          <a:bodyPr>
            <a:noAutofit/>
          </a:bodyPr>
          <a:lstStyle/>
          <a:p>
            <a:pPr algn="ctr">
              <a:lnSpc>
                <a:spcPts val="35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3. &amp; 4. Clean Water SRF &amp; Drinking Water SRF Match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305800" cy="3124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The State provides a 20% match of the total amount of the Drinking Water (DW) and Clean Water (CW) capitalization grants.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Match must be committed funds and identified in the State budget prior to EPA awarding grant funds.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Provides match for $60 million in federal funds</a:t>
            </a:r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20686" y="4876800"/>
            <a:ext cx="4702629" cy="1015663"/>
          </a:xfrm>
          <a:prstGeom prst="rect">
            <a:avLst/>
          </a:prstGeom>
          <a:solidFill>
            <a:srgbClr val="99CCFF">
              <a:alpha val="40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low-interest loans for communities to build and/or upgrade drinking water and wastewater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facilities.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FC3A37-9EF6-4618-9C03-57FA91F1AC00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043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6200" y="304800"/>
            <a:ext cx="8915400" cy="609600"/>
          </a:xfrm>
        </p:spPr>
        <p:txBody>
          <a:bodyPr>
            <a:noAutofit/>
          </a:bodyPr>
          <a:lstStyle/>
          <a:p>
            <a:pPr algn="ctr">
              <a:lnSpc>
                <a:spcPts val="3600"/>
              </a:lnSpc>
            </a:pP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5. Water Quality and Coastal Flooding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1600200"/>
            <a:ext cx="8458200" cy="4267200"/>
          </a:xfrm>
        </p:spPr>
        <p:txBody>
          <a:bodyPr/>
          <a:lstStyle/>
          <a:p>
            <a:pPr marL="414337" lvl="2" indent="0">
              <a:spcBef>
                <a:spcPts val="0"/>
              </a:spcBef>
              <a:spcAft>
                <a:spcPts val="0"/>
              </a:spcAft>
              <a:buClrTx/>
              <a:buNone/>
              <a:tabLst>
                <a:tab pos="800100" algn="l"/>
              </a:tabLs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This request is comprised of three components:</a:t>
            </a:r>
          </a:p>
          <a:p>
            <a:pPr marL="414337" lvl="2" indent="0">
              <a:spcBef>
                <a:spcPts val="0"/>
              </a:spcBef>
              <a:spcAft>
                <a:spcPts val="0"/>
              </a:spcAft>
              <a:buClrTx/>
              <a:buNone/>
              <a:tabLst>
                <a:tab pos="800100" algn="l"/>
              </a:tabLst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8687" lvl="2" indent="-514350">
              <a:spcBef>
                <a:spcPts val="0"/>
              </a:spcBef>
              <a:spcAft>
                <a:spcPts val="0"/>
              </a:spcAft>
              <a:buClrTx/>
              <a:buAutoNum type="arabicPeriod"/>
              <a:tabLst>
                <a:tab pos="800100" algn="l"/>
              </a:tabLs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Upgrade of Limnology database from a 2000 Access program to Oracle </a:t>
            </a:r>
          </a:p>
          <a:p>
            <a:pPr marL="928687" lvl="2" indent="-514350">
              <a:spcBef>
                <a:spcPts val="0"/>
              </a:spcBef>
              <a:spcAft>
                <a:spcPts val="0"/>
              </a:spcAft>
              <a:buClrTx/>
              <a:buAutoNum type="arabicPeriod"/>
              <a:tabLst>
                <a:tab pos="800100" algn="l"/>
              </a:tabLs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Statewide sampling and testing of fish and shellfish for toxicants </a:t>
            </a:r>
          </a:p>
          <a:p>
            <a:pPr marL="928687" lvl="2" indent="-514350">
              <a:spcBef>
                <a:spcPts val="0"/>
              </a:spcBef>
              <a:spcAft>
                <a:spcPts val="0"/>
              </a:spcAft>
              <a:buClrTx/>
              <a:buAutoNum type="arabicPeriod"/>
              <a:tabLst>
                <a:tab pos="800100" algn="l"/>
              </a:tabLst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Development and distribution of a high resolution dynamic coastal flooding risk model</a:t>
            </a:r>
          </a:p>
          <a:p>
            <a:pPr marL="1038225" lvl="2" indent="-623888">
              <a:spcBef>
                <a:spcPts val="0"/>
              </a:spcBef>
              <a:spcAft>
                <a:spcPts val="0"/>
              </a:spcAft>
              <a:buClrTx/>
              <a:buFont typeface="+mj-lt"/>
              <a:buAutoNum type="arabicParenR"/>
              <a:tabLst>
                <a:tab pos="800100" algn="l"/>
              </a:tabLst>
            </a:pPr>
            <a:endParaRPr lang="en-US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lvl="2" indent="-342900"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Arial" panose="020B0604020202020204" pitchFamily="34" charset="0"/>
              <a:buChar char="•"/>
            </a:pP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08063" lvl="2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FC3A37-9EF6-4618-9C03-57FA91F1AC00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00200" y="4987718"/>
            <a:ext cx="6477000" cy="784830"/>
          </a:xfrm>
          <a:prstGeom prst="rect">
            <a:avLst/>
          </a:prstGeom>
          <a:solidFill>
            <a:srgbClr val="99CCFF">
              <a:alpha val="40000"/>
            </a:srgb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Public Safety</a:t>
            </a:r>
          </a:p>
          <a:p>
            <a:pPr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Provides for public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safety in critical coastal area of NH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22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304800"/>
            <a:ext cx="8534400" cy="609600"/>
          </a:xfrm>
        </p:spPr>
        <p:txBody>
          <a:bodyPr>
            <a:noAutofit/>
          </a:bodyPr>
          <a:lstStyle/>
          <a:p>
            <a:pPr algn="ctr">
              <a:lnSpc>
                <a:spcPts val="36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WRBP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Collection System Upgrades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481138"/>
            <a:ext cx="8610600" cy="4310062"/>
          </a:xfrm>
        </p:spPr>
        <p:txBody>
          <a:bodyPr>
            <a:noAutofit/>
          </a:bodyPr>
          <a:lstStyle/>
          <a:p>
            <a:pPr marL="228600" indent="-228600">
              <a:spcBef>
                <a:spcPts val="600"/>
              </a:spcBef>
              <a:spcAft>
                <a:spcPts val="700"/>
              </a:spcAft>
              <a:tabLst>
                <a:tab pos="228600" algn="l"/>
              </a:tabLst>
            </a:pP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Winnipesaukee River Basin Program (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WRBP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) manages a regional wastewater treatment system that covers 10 communities ranging from Meredith to Alton to Laconia to Franklin</a:t>
            </a:r>
          </a:p>
          <a:p>
            <a:pPr marL="228600" indent="-228600">
              <a:spcBef>
                <a:spcPts val="600"/>
              </a:spcBef>
              <a:spcAft>
                <a:spcPts val="700"/>
              </a:spcAft>
              <a:tabLst>
                <a:tab pos="228600" algn="l"/>
              </a:tabLst>
            </a:pP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The solids handling portion of the system is 40 years old and needs replacement</a:t>
            </a:r>
          </a:p>
          <a:p>
            <a:pPr marL="228600" indent="-228600">
              <a:spcBef>
                <a:spcPts val="600"/>
              </a:spcBef>
              <a:spcAft>
                <a:spcPts val="700"/>
              </a:spcAft>
              <a:tabLst>
                <a:tab pos="228600" algn="l"/>
              </a:tabLst>
            </a:pP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WRBP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Advisory Board fully supports this $10M plant upgrade</a:t>
            </a:r>
          </a:p>
          <a:p>
            <a:pPr marL="228600" indent="-228600">
              <a:spcBef>
                <a:spcPts val="600"/>
              </a:spcBef>
              <a:spcAft>
                <a:spcPts val="700"/>
              </a:spcAft>
              <a:tabLst>
                <a:tab pos="228600" algn="l"/>
              </a:tabLst>
            </a:pP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Project will be funded through a SRF loan and paid back through annual assessment to communities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FC3A37-9EF6-4618-9C03-57FA91F1AC00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00200" y="5181600"/>
            <a:ext cx="6172200" cy="784830"/>
          </a:xfrm>
          <a:prstGeom prst="rect">
            <a:avLst/>
          </a:prstGeom>
          <a:solidFill>
            <a:srgbClr val="99CCFF">
              <a:alpha val="40000"/>
            </a:srgb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Public Safety</a:t>
            </a:r>
          </a:p>
          <a:p>
            <a:pPr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Provides for public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safety by treating wastewater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87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FC3A37-9EF6-4618-9C03-57FA91F1AC00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2358498"/>
            <a:ext cx="5867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/>
              <a:t>Questions ?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99233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000000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000000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000000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000000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5477</TotalTime>
  <Words>606</Words>
  <Application>Microsoft Office PowerPoint</Application>
  <PresentationFormat>On-screen Show (4:3)</PresentationFormat>
  <Paragraphs>107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Lucida Sans Unicode</vt:lpstr>
      <vt:lpstr>Verdana</vt:lpstr>
      <vt:lpstr>Wingdings 2</vt:lpstr>
      <vt:lpstr>Wingdings 3</vt:lpstr>
      <vt:lpstr>Concourse</vt:lpstr>
      <vt:lpstr>NH Department of Environmental Services</vt:lpstr>
      <vt:lpstr>Summary of Requests</vt:lpstr>
      <vt:lpstr>1. Dam Repairs &amp; Reconstruction</vt:lpstr>
      <vt:lpstr>1. Dam Repairs &amp; Reconstruction (cont’)</vt:lpstr>
      <vt:lpstr>2. One Stop/IT Systems Upgrades</vt:lpstr>
      <vt:lpstr>3. &amp; 4. Clean Water SRF &amp; Drinking Water SRF Match</vt:lpstr>
      <vt:lpstr>5. Water Quality and Coastal Flooding</vt:lpstr>
      <vt:lpstr>6. WRBP Collection System Upgrades</vt:lpstr>
      <vt:lpstr>PowerPoint Presentation</vt:lpstr>
      <vt:lpstr>Contact Information</vt:lpstr>
    </vt:vector>
  </TitlesOfParts>
  <Company>State of NH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mwalls</dc:creator>
  <cp:lastModifiedBy>Carlson, Susan</cp:lastModifiedBy>
  <cp:revision>398</cp:revision>
  <cp:lastPrinted>2018-06-14T15:08:54Z</cp:lastPrinted>
  <dcterms:created xsi:type="dcterms:W3CDTF">2011-01-21T16:06:50Z</dcterms:created>
  <dcterms:modified xsi:type="dcterms:W3CDTF">2020-06-19T11:40:42Z</dcterms:modified>
</cp:coreProperties>
</file>